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331" r:id="rId5"/>
    <p:sldId id="380" r:id="rId6"/>
    <p:sldId id="372" r:id="rId7"/>
    <p:sldId id="371" r:id="rId8"/>
    <p:sldId id="367" r:id="rId9"/>
    <p:sldId id="340" r:id="rId10"/>
    <p:sldId id="375" r:id="rId11"/>
    <p:sldId id="378" r:id="rId12"/>
    <p:sldId id="342" r:id="rId13"/>
    <p:sldId id="377" r:id="rId14"/>
    <p:sldId id="381" r:id="rId15"/>
    <p:sldId id="339" r:id="rId16"/>
    <p:sldId id="368" r:id="rId17"/>
    <p:sldId id="382" r:id="rId18"/>
    <p:sldId id="350" r:id="rId19"/>
    <p:sldId id="362" r:id="rId20"/>
    <p:sldId id="376" r:id="rId21"/>
    <p:sldId id="383" r:id="rId22"/>
    <p:sldId id="351" r:id="rId23"/>
    <p:sldId id="346" r:id="rId24"/>
    <p:sldId id="352" r:id="rId25"/>
    <p:sldId id="364" r:id="rId26"/>
    <p:sldId id="379" r:id="rId27"/>
    <p:sldId id="353" r:id="rId2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201">
          <p15:clr>
            <a:srgbClr val="A4A3A4"/>
          </p15:clr>
        </p15:guide>
        <p15:guide id="2" pos="3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000000"/>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15" autoAdjust="0"/>
  </p:normalViewPr>
  <p:slideViewPr>
    <p:cSldViewPr>
      <p:cViewPr varScale="1">
        <p:scale>
          <a:sx n="68" d="100"/>
          <a:sy n="68" d="100"/>
        </p:scale>
        <p:origin x="-1434" y="-96"/>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15-11-2016</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‹N°›</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11/15/2016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‹N°›</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3473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6</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13</a:t>
            </a:fld>
            <a:endParaRPr lang="de-DE" altLang="de-DE"/>
          </a:p>
        </p:txBody>
      </p:sp>
    </p:spTree>
    <p:extLst>
      <p:ext uri="{BB962C8B-B14F-4D97-AF65-F5344CB8AC3E}">
        <p14:creationId xmlns:p14="http://schemas.microsoft.com/office/powerpoint/2010/main" val="1964642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15 November 2016</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‹N°›</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15 November 2016</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‹N°›</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38810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‹N°›</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6" r:id="rId3"/>
    <p:sldLayoutId id="2147483662" r:id="rId4"/>
    <p:sldLayoutId id="2147483660" r:id="rId5"/>
    <p:sldLayoutId id="2147483661"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8.xml"/><Relationship Id="rId5" Type="http://schemas.openxmlformats.org/officeDocument/2006/relationships/image" Target="../media/image26.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slide" Target="slide4.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Solutions explored in MW</a:t>
            </a:r>
            <a:endParaRPr lang="en-GB" dirty="0"/>
          </a:p>
        </p:txBody>
      </p:sp>
      <p:graphicFrame>
        <p:nvGraphicFramePr>
          <p:cNvPr id="4" name="Tableau 3"/>
          <p:cNvGraphicFramePr>
            <a:graphicFrameLocks noGrp="1"/>
          </p:cNvGraphicFramePr>
          <p:nvPr>
            <p:extLst>
              <p:ext uri="{D42A27DB-BD31-4B8C-83A1-F6EECF244321}">
                <p14:modId xmlns:p14="http://schemas.microsoft.com/office/powerpoint/2010/main" val="2795286492"/>
              </p:ext>
            </p:extLst>
          </p:nvPr>
        </p:nvGraphicFramePr>
        <p:xfrm>
          <a:off x="323528" y="1124744"/>
          <a:ext cx="8640959" cy="4498463"/>
        </p:xfrm>
        <a:graphic>
          <a:graphicData uri="http://schemas.openxmlformats.org/drawingml/2006/table">
            <a:tbl>
              <a:tblPr firstRow="1" bandRow="1">
                <a:tableStyleId>{93296810-A885-4BE3-A3E7-6D5BEEA58F35}</a:tableStyleId>
              </a:tblPr>
              <a:tblGrid>
                <a:gridCol w="4536504"/>
                <a:gridCol w="3211103"/>
                <a:gridCol w="225658"/>
                <a:gridCol w="225658"/>
                <a:gridCol w="224467"/>
                <a:gridCol w="217569"/>
              </a:tblGrid>
              <a:tr h="144016">
                <a:tc>
                  <a:txBody>
                    <a:bodyPr/>
                    <a:lstStyle/>
                    <a:p>
                      <a:endParaRPr lang="en-GB" sz="1600" noProof="0" dirty="0"/>
                    </a:p>
                  </a:txBody>
                  <a:tcPr/>
                </a:tc>
                <a:tc>
                  <a:txBody>
                    <a:bodyPr/>
                    <a:lstStyle/>
                    <a:p>
                      <a:endParaRPr lang="en-GB" sz="1600" noProof="0" dirty="0"/>
                    </a:p>
                  </a:txBody>
                  <a:tcPr/>
                </a:tc>
                <a:tc>
                  <a:txBody>
                    <a:bodyPr/>
                    <a:lstStyle/>
                    <a:p>
                      <a:pPr algn="ctr"/>
                      <a:r>
                        <a:rPr lang="en-GB" sz="1600" noProof="0" dirty="0" smtClean="0"/>
                        <a:t>1</a:t>
                      </a:r>
                      <a:endParaRPr lang="en-GB" sz="1600" noProof="0" dirty="0"/>
                    </a:p>
                  </a:txBody>
                  <a:tcPr/>
                </a:tc>
                <a:tc>
                  <a:txBody>
                    <a:bodyPr/>
                    <a:lstStyle/>
                    <a:p>
                      <a:pPr algn="ctr"/>
                      <a:r>
                        <a:rPr lang="en-GB" sz="1600" noProof="0" dirty="0" smtClean="0"/>
                        <a:t>2</a:t>
                      </a:r>
                      <a:endParaRPr lang="en-GB" sz="1600" noProof="0" dirty="0"/>
                    </a:p>
                  </a:txBody>
                  <a:tcPr/>
                </a:tc>
                <a:tc>
                  <a:txBody>
                    <a:bodyPr/>
                    <a:lstStyle/>
                    <a:p>
                      <a:pPr algn="ctr"/>
                      <a:r>
                        <a:rPr lang="en-GB" sz="1600" noProof="0" dirty="0" smtClean="0"/>
                        <a:t>3</a:t>
                      </a:r>
                      <a:endParaRPr lang="en-GB" sz="1600" noProof="0" dirty="0"/>
                    </a:p>
                  </a:txBody>
                  <a:tcPr/>
                </a:tc>
                <a:tc>
                  <a:txBody>
                    <a:bodyPr/>
                    <a:lstStyle/>
                    <a:p>
                      <a:pPr algn="ctr"/>
                      <a:r>
                        <a:rPr lang="en-GB" sz="1600" noProof="0" dirty="0" smtClean="0"/>
                        <a:t>4</a:t>
                      </a:r>
                      <a:endParaRPr lang="en-GB" sz="1600" noProof="0" dirty="0"/>
                    </a:p>
                  </a:txBody>
                  <a:tcPr/>
                </a:tc>
              </a:tr>
              <a:tr h="6310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smtClean="0"/>
                        <a:t>Use a Component taxonomy (~BOM) as a reference to annotate rules (rules as Text part / Taxonomy as Model part)</a:t>
                      </a:r>
                    </a:p>
                  </a:txBody>
                  <a:tcPr/>
                </a:tc>
                <a:tc>
                  <a:txBody>
                    <a:bodyPr/>
                    <a:lstStyle/>
                    <a:p>
                      <a:r>
                        <a:rPr lang="en-GB" sz="1600" noProof="0" dirty="0" smtClean="0"/>
                        <a:t>MW synch. mechanism + Semantic Annotation tool (WP2+WP4)</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r>
              <a:tr h="339821">
                <a:tc>
                  <a:txBody>
                    <a:bodyPr/>
                    <a:lstStyle/>
                    <a:p>
                      <a:r>
                        <a:rPr lang="en-GB" sz="1600" noProof="0" dirty="0" smtClean="0"/>
                        <a:t>Extend first approach to annotate other</a:t>
                      </a:r>
                      <a:r>
                        <a:rPr lang="en-GB" sz="1600" baseline="0" noProof="0" dirty="0" smtClean="0"/>
                        <a:t> </a:t>
                      </a:r>
                      <a:r>
                        <a:rPr lang="en-GB" sz="1600" noProof="0" dirty="0" smtClean="0"/>
                        <a:t>artefacts/models</a:t>
                      </a:r>
                      <a:endParaRPr lang="en-GB" sz="1600" noProof="0" dirty="0"/>
                    </a:p>
                  </a:txBody>
                  <a:tcPr/>
                </a:tc>
                <a:tc>
                  <a:txBody>
                    <a:bodyPr/>
                    <a:lstStyle/>
                    <a:p>
                      <a:r>
                        <a:rPr lang="en-GB" sz="1600" noProof="0" dirty="0" smtClean="0"/>
                        <a:t>MW synch. mechanism + Semantic Annotation tool (</a:t>
                      </a:r>
                      <a:r>
                        <a:rPr lang="en-GB" sz="1600" noProof="0" dirty="0" smtClean="0"/>
                        <a:t>WP2+WP3+WP4</a:t>
                      </a: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solidFill>
                            <a:srgbClr val="FFC000"/>
                          </a:solidFill>
                        </a:rPr>
                        <a:t>+</a:t>
                      </a:r>
                      <a:endParaRPr lang="en-GB" sz="1600" noProof="0" dirty="0">
                        <a:solidFill>
                          <a:srgbClr val="FFC000"/>
                        </a:solidFill>
                      </a:endParaRPr>
                    </a:p>
                  </a:txBody>
                  <a:tcPr/>
                </a:tc>
              </a:tr>
              <a:tr h="339821">
                <a:tc>
                  <a:txBody>
                    <a:bodyPr/>
                    <a:lstStyle/>
                    <a:p>
                      <a:r>
                        <a:rPr lang="en-GB" sz="1600" noProof="0" dirty="0" smtClean="0"/>
                        <a:t>Add semantics</a:t>
                      </a:r>
                      <a:r>
                        <a:rPr lang="en-GB" sz="1600" baseline="0" noProof="0" dirty="0" smtClean="0"/>
                        <a:t> to Component description (ontology) to enable reasoning</a:t>
                      </a:r>
                      <a:endParaRPr lang="en-GB" sz="1600" noProof="0" dirty="0"/>
                    </a:p>
                  </a:txBody>
                  <a:tcPr/>
                </a:tc>
                <a:tc>
                  <a:txBody>
                    <a:bodyPr/>
                    <a:lstStyle/>
                    <a:p>
                      <a:r>
                        <a:rPr lang="en-GB" sz="1600" noProof="0" dirty="0" smtClean="0"/>
                        <a:t>MW synch. mechanism </a:t>
                      </a:r>
                      <a:r>
                        <a:rPr lang="en-GB" sz="1600" noProof="0" dirty="0" smtClean="0">
                          <a:solidFill>
                            <a:schemeClr val="tx1"/>
                          </a:solidFill>
                        </a:rPr>
                        <a:t>+</a:t>
                      </a:r>
                      <a:r>
                        <a:rPr lang="en-GB" sz="1600" baseline="0" noProof="0" dirty="0" smtClean="0">
                          <a:solidFill>
                            <a:schemeClr val="tx1"/>
                          </a:solidFill>
                        </a:rPr>
                        <a:t> </a:t>
                      </a:r>
                      <a:r>
                        <a:rPr lang="en-GB" sz="1600" noProof="0" dirty="0" smtClean="0">
                          <a:solidFill>
                            <a:schemeClr val="tx1"/>
                          </a:solidFill>
                        </a:rPr>
                        <a:t>reasoning mechanisms dedicated to synchronization</a:t>
                      </a:r>
                      <a:r>
                        <a:rPr lang="en-GB" sz="1600" baseline="0" noProof="0" dirty="0" smtClean="0">
                          <a:solidFill>
                            <a:schemeClr val="tx1"/>
                          </a:solidFill>
                        </a:rPr>
                        <a:t> (WP4+WP3)</a:t>
                      </a:r>
                      <a:endParaRPr lang="en-GB" sz="1600" noProof="0" dirty="0">
                        <a:solidFill>
                          <a:schemeClr val="tx1"/>
                        </a:solidFill>
                      </a:endParaRPr>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endParaRPr lang="en-GB" sz="1600" noProof="0" dirty="0"/>
                    </a:p>
                  </a:txBody>
                  <a:tcPr/>
                </a:tc>
              </a:tr>
              <a:tr h="8713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smtClean="0"/>
                        <a:t>Model rules written in natural language</a:t>
                      </a:r>
                      <a:r>
                        <a:rPr lang="en-GB" sz="1600" baseline="0" noProof="0" dirty="0" smtClean="0"/>
                        <a:t> </a:t>
                      </a:r>
                      <a:r>
                        <a:rPr lang="en-GB" sz="1600" noProof="0" dirty="0" smtClean="0"/>
                        <a:t>by formalizing them</a:t>
                      </a:r>
                      <a:r>
                        <a:rPr lang="en-GB" sz="1600" baseline="0" noProof="0" dirty="0" smtClean="0"/>
                        <a:t> </a:t>
                      </a:r>
                      <a:r>
                        <a:rPr lang="en-GB" sz="1600" noProof="0" dirty="0" smtClean="0"/>
                        <a:t>in Description Logic and vice</a:t>
                      </a:r>
                      <a:r>
                        <a:rPr lang="en-GB" sz="1600" baseline="0" noProof="0" dirty="0" smtClean="0"/>
                        <a:t> versa </a:t>
                      </a:r>
                      <a:r>
                        <a:rPr lang="en-GB" sz="1600" noProof="0" dirty="0" smtClean="0"/>
                        <a:t>/ Ability to dynamically update the Component ontology and apply some checks on design rules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smtClean="0"/>
                        <a:t>MW synch. mechanism</a:t>
                      </a:r>
                      <a:r>
                        <a:rPr lang="en-GB" sz="1600" baseline="0" noProof="0" dirty="0" smtClean="0"/>
                        <a:t> + </a:t>
                      </a:r>
                      <a:r>
                        <a:rPr lang="en-GB" sz="1600" noProof="0" dirty="0" smtClean="0"/>
                        <a:t>Semantic parsing/DL generation</a:t>
                      </a:r>
                      <a:r>
                        <a:rPr lang="en-GB" sz="1600" baseline="0" noProof="0" dirty="0" smtClean="0"/>
                        <a:t> </a:t>
                      </a:r>
                      <a:r>
                        <a:rPr lang="en-GB" sz="1600" kern="1200" noProof="0" dirty="0" smtClean="0">
                          <a:solidFill>
                            <a:schemeClr val="dk1"/>
                          </a:solidFill>
                          <a:latin typeface="+mn-lt"/>
                          <a:ea typeface="+mn-ea"/>
                          <a:cs typeface="+mn-cs"/>
                        </a:rPr>
                        <a:t>(WP4+WP2)</a:t>
                      </a:r>
                    </a:p>
                  </a:txBody>
                  <a:tcPr/>
                </a:tc>
                <a:tc>
                  <a:txBody>
                    <a:bodyPr/>
                    <a:lstStyle/>
                    <a:p>
                      <a:pPr algn="ct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r>
              <a:tr h="8713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noProof="0" dirty="0" smtClean="0"/>
                        <a:t>Model rules written in natural language</a:t>
                      </a:r>
                      <a:r>
                        <a:rPr lang="en-GB" sz="1600" baseline="0" noProof="0" dirty="0" smtClean="0"/>
                        <a:t> </a:t>
                      </a:r>
                      <a:r>
                        <a:rPr lang="en-GB" sz="1600" noProof="0" dirty="0" smtClean="0"/>
                        <a:t>by formalizing the rules in relational logic </a:t>
                      </a:r>
                    </a:p>
                  </a:txBody>
                  <a:tcPr/>
                </a:tc>
                <a:tc>
                  <a:txBody>
                    <a:bodyPr/>
                    <a:lstStyle/>
                    <a:p>
                      <a:r>
                        <a:rPr lang="en-GB" sz="1600" noProof="0" dirty="0" smtClean="0"/>
                        <a:t>MW synch. mechanism</a:t>
                      </a:r>
                      <a:r>
                        <a:rPr lang="en-GB" sz="1600" baseline="0" noProof="0" dirty="0" smtClean="0"/>
                        <a:t> + </a:t>
                      </a:r>
                      <a:r>
                        <a:rPr lang="en-GB" sz="1600" noProof="0" dirty="0" smtClean="0"/>
                        <a:t>MW model</a:t>
                      </a:r>
                      <a:r>
                        <a:rPr lang="en-GB" sz="1600" baseline="0" noProof="0" dirty="0" smtClean="0"/>
                        <a:t> (WP4+WP3)</a:t>
                      </a:r>
                      <a:endParaRPr lang="en-GB" sz="1600" noProof="0" dirty="0"/>
                    </a:p>
                  </a:txBody>
                  <a:tcPr/>
                </a:tc>
                <a:tc>
                  <a:txBody>
                    <a:bodyPr/>
                    <a:lstStyle/>
                    <a:p>
                      <a:pPr algn="ctr"/>
                      <a:endParaRPr lang="en-GB" sz="1600" noProof="0" dirty="0"/>
                    </a:p>
                  </a:txBody>
                  <a:tcPr/>
                </a:tc>
                <a:tc>
                  <a:txBody>
                    <a:bodyPr/>
                    <a:lstStyle/>
                    <a:p>
                      <a:pPr algn="ctr"/>
                      <a:endParaRPr lang="en-GB" sz="1600" noProof="0" dirty="0"/>
                    </a:p>
                  </a:txBody>
                  <a:tcPr/>
                </a:tc>
                <a:tc>
                  <a:txBody>
                    <a:bodyPr/>
                    <a:lstStyle/>
                    <a:p>
                      <a:pPr algn="ctr"/>
                      <a:r>
                        <a:rPr lang="en-GB" sz="1600" noProof="0" dirty="0" smtClean="0"/>
                        <a:t>+</a:t>
                      </a:r>
                      <a:endParaRPr lang="en-GB" sz="1600" noProof="0" dirty="0"/>
                    </a:p>
                  </a:txBody>
                  <a:tcPr/>
                </a:tc>
                <a:tc>
                  <a:txBody>
                    <a:bodyPr/>
                    <a:lstStyle/>
                    <a:p>
                      <a:pPr algn="ctr"/>
                      <a:r>
                        <a:rPr lang="en-GB" sz="1600" noProof="0" dirty="0" smtClean="0"/>
                        <a:t>+</a:t>
                      </a:r>
                      <a:endParaRPr lang="en-GB" sz="1600" noProof="0" dirty="0"/>
                    </a:p>
                  </a:txBody>
                  <a:tcPr/>
                </a:tc>
              </a:tr>
            </a:tbl>
          </a:graphicData>
        </a:graphic>
      </p:graphicFrame>
      <p:sp>
        <p:nvSpPr>
          <p:cNvPr id="6" name="ZoneTexte 5"/>
          <p:cNvSpPr txBox="1"/>
          <p:nvPr/>
        </p:nvSpPr>
        <p:spPr>
          <a:xfrm>
            <a:off x="1475656" y="5900042"/>
            <a:ext cx="6395853" cy="369332"/>
          </a:xfrm>
          <a:prstGeom prst="rect">
            <a:avLst/>
          </a:prstGeom>
          <a:noFill/>
        </p:spPr>
        <p:txBody>
          <a:bodyPr wrap="none" rtlCol="0">
            <a:spAutoFit/>
          </a:bodyPr>
          <a:lstStyle/>
          <a:p>
            <a:r>
              <a:rPr lang="en-GB" b="1" dirty="0" smtClean="0"/>
              <a:t>1=Rule retrieval,  2=Rule change,  3= Traceability,  4=Design check</a:t>
            </a:r>
            <a:endParaRPr lang="en-GB" b="1" dirty="0"/>
          </a:p>
        </p:txBody>
      </p:sp>
    </p:spTree>
    <p:extLst>
      <p:ext uri="{BB962C8B-B14F-4D97-AF65-F5344CB8AC3E}">
        <p14:creationId xmlns:p14="http://schemas.microsoft.com/office/powerpoint/2010/main" val="33366658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Some</a:t>
            </a:r>
            <a:r>
              <a:rPr lang="fr-FR" dirty="0"/>
              <a:t> </a:t>
            </a:r>
            <a:r>
              <a:rPr lang="fr-FR" dirty="0" err="1" smtClean="0"/>
              <a:t>Facts</a:t>
            </a:r>
            <a:r>
              <a:rPr lang="fr-FR" dirty="0"/>
              <a:t>, Impact, and </a:t>
            </a:r>
            <a:r>
              <a:rPr lang="fr-FR" dirty="0" err="1" smtClean="0"/>
              <a:t>KPIs</a:t>
            </a:r>
            <a:endParaRPr lang="fr-FR" dirty="0"/>
          </a:p>
        </p:txBody>
      </p:sp>
      <p:sp>
        <p:nvSpPr>
          <p:cNvPr id="3" name="Espace réservé du contenu 2"/>
          <p:cNvSpPr>
            <a:spLocks noGrp="1"/>
          </p:cNvSpPr>
          <p:nvPr>
            <p:ph idx="1"/>
          </p:nvPr>
        </p:nvSpPr>
        <p:spPr/>
        <p:txBody>
          <a:bodyPr/>
          <a:lstStyle/>
          <a:p>
            <a:endParaRPr lang="en-US" sz="2000" dirty="0" smtClean="0"/>
          </a:p>
          <a:p>
            <a:r>
              <a:rPr lang="en-US" sz="2000" dirty="0" smtClean="0"/>
              <a:t>Scope </a:t>
            </a:r>
            <a:r>
              <a:rPr lang="en-US" sz="2000" dirty="0"/>
              <a:t>of 900 documents</a:t>
            </a:r>
          </a:p>
          <a:p>
            <a:r>
              <a:rPr lang="en-US" sz="2000" dirty="0" smtClean="0"/>
              <a:t>ATA </a:t>
            </a:r>
            <a:r>
              <a:rPr lang="en-US" sz="2000" dirty="0"/>
              <a:t>: disciplines: 6179 ATA number (</a:t>
            </a:r>
            <a:r>
              <a:rPr lang="en-US" sz="2000" dirty="0" err="1"/>
              <a:t>chapter+subchapters</a:t>
            </a:r>
            <a:r>
              <a:rPr lang="en-US" sz="2000" dirty="0"/>
              <a:t>)</a:t>
            </a:r>
          </a:p>
          <a:p>
            <a:r>
              <a:rPr lang="en-US" sz="2000" dirty="0" smtClean="0"/>
              <a:t>Today (@MW project start) duration of documents updating process: ~ 6 </a:t>
            </a:r>
            <a:r>
              <a:rPr lang="en-US" sz="2000" dirty="0"/>
              <a:t>months</a:t>
            </a:r>
          </a:p>
          <a:p>
            <a:r>
              <a:rPr lang="en-US" sz="2000" dirty="0"/>
              <a:t>900 to 1000 potential users per Program or 200 per Derivatives</a:t>
            </a:r>
          </a:p>
          <a:p>
            <a:r>
              <a:rPr lang="en-US" sz="2000" dirty="0"/>
              <a:t>Total number of rules? ~3000 rules (TBC)</a:t>
            </a:r>
          </a:p>
          <a:p>
            <a:r>
              <a:rPr lang="en-US" sz="2000" dirty="0" smtClean="0"/>
              <a:t>Expected </a:t>
            </a:r>
            <a:r>
              <a:rPr lang="en-US" sz="2000" dirty="0"/>
              <a:t>Rule </a:t>
            </a:r>
            <a:r>
              <a:rPr lang="en-US" sz="2000" dirty="0" smtClean="0"/>
              <a:t>coverage </a:t>
            </a:r>
            <a:r>
              <a:rPr lang="en-US" sz="2000" dirty="0"/>
              <a:t>in the use cases? </a:t>
            </a:r>
            <a:r>
              <a:rPr lang="en-US" sz="2000" dirty="0" smtClean="0"/>
              <a:t>~50%</a:t>
            </a:r>
          </a:p>
          <a:p>
            <a:pPr lvl="1"/>
            <a:r>
              <a:rPr lang="en-US" sz="1800" dirty="0" smtClean="0"/>
              <a:t>966 </a:t>
            </a:r>
            <a:r>
              <a:rPr lang="en-US" sz="1800" dirty="0"/>
              <a:t>rewritten rules (quality to be checked)</a:t>
            </a:r>
          </a:p>
          <a:p>
            <a:pPr lvl="1"/>
            <a:r>
              <a:rPr lang="en-US" sz="1800" dirty="0" smtClean="0"/>
              <a:t>Coming </a:t>
            </a:r>
            <a:r>
              <a:rPr lang="en-US" sz="1800" dirty="0"/>
              <a:t>from </a:t>
            </a:r>
            <a:r>
              <a:rPr lang="en-US" sz="1800" dirty="0" smtClean="0"/>
              <a:t>7 </a:t>
            </a:r>
            <a:r>
              <a:rPr lang="en-US" sz="1800" dirty="0"/>
              <a:t>different SIDP docs (SIDP 92 is missing in the table below that shows the coverage of rewritten rules </a:t>
            </a:r>
            <a:r>
              <a:rPr lang="en-US" sz="1800" dirty="0" err="1"/>
              <a:t>wrt</a:t>
            </a:r>
            <a:r>
              <a:rPr lang="en-US" sz="1800" dirty="0"/>
              <a:t> to SIDP </a:t>
            </a:r>
            <a:r>
              <a:rPr lang="en-US" sz="1800" dirty="0" smtClean="0"/>
              <a:t>docs)</a:t>
            </a:r>
          </a:p>
          <a:p>
            <a:pPr lvl="1"/>
            <a:endParaRPr lang="en-US" dirty="0"/>
          </a:p>
          <a:p>
            <a:endParaRPr lang="en-US" dirty="0" smtClean="0"/>
          </a:p>
          <a:p>
            <a:endParaRPr lang="en-US" dirty="0"/>
          </a:p>
        </p:txBody>
      </p:sp>
      <p:pic>
        <p:nvPicPr>
          <p:cNvPr id="4"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159888"/>
            <a:ext cx="2944495" cy="932815"/>
          </a:xfrm>
          <a:prstGeom prst="rect">
            <a:avLst/>
          </a:prstGeom>
          <a:noFill/>
        </p:spPr>
      </p:pic>
    </p:spTree>
    <p:extLst>
      <p:ext uri="{BB962C8B-B14F-4D97-AF65-F5344CB8AC3E}">
        <p14:creationId xmlns:p14="http://schemas.microsoft.com/office/powerpoint/2010/main" val="343210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Back-up Slides</a:t>
            </a:r>
          </a:p>
          <a:p>
            <a:r>
              <a:rPr lang="en-US" sz="1600" dirty="0" smtClean="0"/>
              <a:t>UC-FR-03 - </a:t>
            </a:r>
            <a:r>
              <a:rPr lang="en-US" sz="1600" dirty="0"/>
              <a:t>Synchronization of </a:t>
            </a:r>
            <a:r>
              <a:rPr lang="en-US" sz="1600" dirty="0" smtClean="0"/>
              <a:t>Regulation Documentation </a:t>
            </a:r>
            <a:r>
              <a:rPr lang="en-US" sz="1600" dirty="0"/>
              <a:t>with a </a:t>
            </a:r>
            <a:r>
              <a:rPr lang="en-US" sz="1600" dirty="0" smtClean="0"/>
              <a:t>Design Rule Repository</a:t>
            </a:r>
            <a:endParaRPr lang="fr-FR" sz="16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endParaRPr lang="en-US" sz="1600" i="1" dirty="0"/>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3" y="332656"/>
            <a:ext cx="8435394" cy="620057"/>
          </a:xfrm>
        </p:spPr>
        <p:txBody>
          <a:bodyPr/>
          <a:lstStyle/>
          <a:p>
            <a:r>
              <a:rPr lang="en-GB" dirty="0" smtClean="0"/>
              <a:t>Rule data representation</a:t>
            </a:r>
            <a:endParaRPr lang="en-GB" dirty="0"/>
          </a:p>
        </p:txBody>
      </p:sp>
      <p:sp>
        <p:nvSpPr>
          <p:cNvPr id="5" name="Slide Number Placeholder 4"/>
          <p:cNvSpPr>
            <a:spLocks noGrp="1"/>
          </p:cNvSpPr>
          <p:nvPr>
            <p:ph type="sldNum" sz="quarter" idx="12"/>
          </p:nvPr>
        </p:nvSpPr>
        <p:spPr/>
        <p:txBody>
          <a:bodyPr/>
          <a:lstStyle/>
          <a:p>
            <a:fld id="{43007711-F412-4B4A-AA73-3C02C4A23745}" type="slidenum">
              <a:rPr lang="de-DE" altLang="de-DE" smtClean="0"/>
              <a:pPr/>
              <a:t>13</a:t>
            </a:fld>
            <a:endParaRPr lang="de-DE" altLang="de-DE"/>
          </a:p>
        </p:txBody>
      </p:sp>
      <p:sp>
        <p:nvSpPr>
          <p:cNvPr id="9" name="Rounded Rectangle 8"/>
          <p:cNvSpPr/>
          <p:nvPr/>
        </p:nvSpPr>
        <p:spPr bwMode="auto">
          <a:xfrm>
            <a:off x="1493273" y="229693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a:t>
            </a:r>
            <a:endParaRPr lang="fr-FR" sz="1300" dirty="0">
              <a:solidFill>
                <a:schemeClr val="tx1"/>
              </a:solidFill>
              <a:latin typeface="Arial" pitchFamily="34" charset="0"/>
              <a:cs typeface="Arial" pitchFamily="34" charset="0"/>
            </a:endParaRPr>
          </a:p>
        </p:txBody>
      </p:sp>
      <p:sp>
        <p:nvSpPr>
          <p:cNvPr id="11" name="Rounded Rectangle 10"/>
          <p:cNvSpPr/>
          <p:nvPr/>
        </p:nvSpPr>
        <p:spPr bwMode="auto">
          <a:xfrm>
            <a:off x="5878829" y="2302695"/>
            <a:ext cx="1231491" cy="1110281"/>
          </a:xfrm>
          <a:prstGeom prst="roundRect">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Component</a:t>
            </a:r>
          </a:p>
        </p:txBody>
      </p:sp>
      <p:cxnSp>
        <p:nvCxnSpPr>
          <p:cNvPr id="12" name="Straight Arrow Connector 11"/>
          <p:cNvCxnSpPr>
            <a:stCxn id="9" idx="3"/>
            <a:endCxn id="11" idx="1"/>
          </p:cNvCxnSpPr>
          <p:nvPr/>
        </p:nvCxnSpPr>
        <p:spPr bwMode="auto">
          <a:xfrm>
            <a:off x="2724764" y="2852076"/>
            <a:ext cx="3154065" cy="5759"/>
          </a:xfrm>
          <a:prstGeom prst="straightConnector1">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3340509" y="2658871"/>
            <a:ext cx="1724087" cy="228587"/>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a:t>
            </a:r>
            <a:r>
              <a:rPr lang="fr-FR" sz="1300" dirty="0">
                <a:solidFill>
                  <a:schemeClr val="tx1"/>
                </a:solidFill>
                <a:latin typeface="Arial" pitchFamily="34" charset="0"/>
                <a:cs typeface="Arial" pitchFamily="34" charset="0"/>
              </a:rPr>
              <a:t> </a:t>
            </a:r>
            <a:r>
              <a:rPr lang="fr-FR" sz="1300" dirty="0" err="1">
                <a:solidFill>
                  <a:schemeClr val="tx1"/>
                </a:solidFill>
                <a:latin typeface="Arial" pitchFamily="34" charset="0"/>
                <a:cs typeface="Arial" pitchFamily="34" charset="0"/>
              </a:rPr>
              <a:t>primary</a:t>
            </a:r>
            <a:r>
              <a:rPr lang="fr-FR" sz="1300" dirty="0">
                <a:solidFill>
                  <a:schemeClr val="tx1"/>
                </a:solidFill>
                <a:latin typeface="Arial" pitchFamily="34" charset="0"/>
                <a:cs typeface="Arial" pitchFamily="34" charset="0"/>
              </a:rPr>
              <a:t> </a:t>
            </a:r>
            <a:r>
              <a:rPr lang="fr-FR" sz="1300" dirty="0" err="1">
                <a:solidFill>
                  <a:schemeClr val="tx1"/>
                </a:solidFill>
                <a:latin typeface="Arial" pitchFamily="34" charset="0"/>
                <a:cs typeface="Arial" pitchFamily="34" charset="0"/>
              </a:rPr>
              <a:t>object</a:t>
            </a:r>
            <a:endParaRPr lang="fr-FR" sz="1300" dirty="0">
              <a:solidFill>
                <a:schemeClr val="tx1"/>
              </a:solidFill>
              <a:latin typeface="Arial" pitchFamily="34" charset="0"/>
              <a:cs typeface="Arial" pitchFamily="34" charset="0"/>
            </a:endParaRPr>
          </a:p>
        </p:txBody>
      </p:sp>
      <p:cxnSp>
        <p:nvCxnSpPr>
          <p:cNvPr id="18" name="Elbow Connector 17"/>
          <p:cNvCxnSpPr>
            <a:stCxn id="11" idx="2"/>
            <a:endCxn id="23" idx="0"/>
          </p:cNvCxnSpPr>
          <p:nvPr/>
        </p:nvCxnSpPr>
        <p:spPr bwMode="auto">
          <a:xfrm rot="5400000">
            <a:off x="5395181" y="3439888"/>
            <a:ext cx="1126305" cy="1072483"/>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p:nvPr/>
        </p:nvSpPr>
        <p:spPr bwMode="auto">
          <a:xfrm>
            <a:off x="5003022" y="453928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100" dirty="0" err="1">
                <a:solidFill>
                  <a:schemeClr val="tx1"/>
                </a:solidFill>
                <a:latin typeface="Arial" pitchFamily="34" charset="0"/>
                <a:cs typeface="Arial" pitchFamily="34" charset="0"/>
              </a:rPr>
              <a:t>coupling</a:t>
            </a:r>
            <a:endParaRPr lang="fr-FR" sz="1100" dirty="0">
              <a:solidFill>
                <a:schemeClr val="tx1"/>
              </a:solidFill>
              <a:latin typeface="Arial" pitchFamily="34" charset="0"/>
              <a:cs typeface="Arial" pitchFamily="34" charset="0"/>
            </a:endParaRPr>
          </a:p>
        </p:txBody>
      </p:sp>
      <p:sp>
        <p:nvSpPr>
          <p:cNvPr id="25" name="Rectangle 24"/>
          <p:cNvSpPr/>
          <p:nvPr/>
        </p:nvSpPr>
        <p:spPr bwMode="auto">
          <a:xfrm>
            <a:off x="6075506"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algn="ctr" defTabSz="914179" fontAlgn="base">
              <a:lnSpc>
                <a:spcPct val="115000"/>
              </a:lnSpc>
              <a:spcBef>
                <a:spcPct val="0"/>
              </a:spcBef>
              <a:spcAft>
                <a:spcPct val="0"/>
              </a:spcAft>
            </a:pPr>
            <a:r>
              <a:rPr lang="fr-FR" sz="1100" dirty="0" err="1">
                <a:solidFill>
                  <a:schemeClr val="tx1"/>
                </a:solidFill>
                <a:latin typeface="Arial" pitchFamily="34" charset="0"/>
                <a:cs typeface="Arial" pitchFamily="34" charset="0"/>
              </a:rPr>
              <a:t>equipment</a:t>
            </a:r>
            <a:endParaRPr lang="fr-FR" sz="1100" dirty="0">
              <a:solidFill>
                <a:schemeClr val="tx1"/>
              </a:solidFill>
              <a:latin typeface="Arial" pitchFamily="34" charset="0"/>
              <a:cs typeface="Arial" pitchFamily="34" charset="0"/>
            </a:endParaRPr>
          </a:p>
        </p:txBody>
      </p:sp>
      <p:sp>
        <p:nvSpPr>
          <p:cNvPr id="26" name="Rectangle 25"/>
          <p:cNvSpPr/>
          <p:nvPr/>
        </p:nvSpPr>
        <p:spPr bwMode="auto">
          <a:xfrm>
            <a:off x="7158131" y="4545041"/>
            <a:ext cx="838139" cy="457174"/>
          </a:xfrm>
          <a:prstGeom prst="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0147" tIns="40074" rIns="80147" bIns="40074" numCol="1" rtlCol="0" anchor="ctr" anchorCtr="0" compatLnSpc="1">
            <a:prstTxWarp prst="textNoShape">
              <a:avLst/>
            </a:prstTxWarp>
          </a:bodyPr>
          <a:lstStyle/>
          <a:p>
            <a:pPr defTabSz="914179"/>
            <a:r>
              <a:rPr lang="fr-FR" sz="1100" dirty="0" err="1"/>
              <a:t>others</a:t>
            </a:r>
            <a:endParaRPr lang="fr-FR" sz="1100" dirty="0">
              <a:solidFill>
                <a:schemeClr val="tx1"/>
              </a:solidFill>
            </a:endParaRPr>
          </a:p>
        </p:txBody>
      </p:sp>
      <p:cxnSp>
        <p:nvCxnSpPr>
          <p:cNvPr id="28" name="Elbow Connector 27"/>
          <p:cNvCxnSpPr>
            <a:stCxn id="11" idx="2"/>
            <a:endCxn id="26" idx="0"/>
          </p:cNvCxnSpPr>
          <p:nvPr/>
        </p:nvCxnSpPr>
        <p:spPr bwMode="auto">
          <a:xfrm rot="16200000" flipH="1">
            <a:off x="6469855" y="3437695"/>
            <a:ext cx="1132065" cy="1082626"/>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Elbow Connector 30"/>
          <p:cNvCxnSpPr>
            <a:stCxn id="11" idx="2"/>
            <a:endCxn id="25" idx="0"/>
          </p:cNvCxnSpPr>
          <p:nvPr/>
        </p:nvCxnSpPr>
        <p:spPr bwMode="auto">
          <a:xfrm rot="16200000" flipH="1">
            <a:off x="5928542" y="3979008"/>
            <a:ext cx="1132065" cy="1"/>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Oval 49"/>
          <p:cNvSpPr/>
          <p:nvPr/>
        </p:nvSpPr>
        <p:spPr bwMode="auto">
          <a:xfrm>
            <a:off x="77059" y="1835690"/>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RUID</a:t>
            </a:r>
          </a:p>
        </p:txBody>
      </p:sp>
      <p:sp>
        <p:nvSpPr>
          <p:cNvPr id="51" name="Oval 50"/>
          <p:cNvSpPr/>
          <p:nvPr/>
        </p:nvSpPr>
        <p:spPr bwMode="auto">
          <a:xfrm>
            <a:off x="77059" y="2551379"/>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err="1">
                <a:solidFill>
                  <a:schemeClr val="tx1"/>
                </a:solidFill>
                <a:latin typeface="Arial" pitchFamily="34" charset="0"/>
                <a:cs typeface="Arial" pitchFamily="34" charset="0"/>
              </a:rPr>
              <a:t>RuleID</a:t>
            </a:r>
            <a:endParaRPr lang="fr-FR" sz="1300" dirty="0">
              <a:solidFill>
                <a:schemeClr val="tx1"/>
              </a:solidFill>
              <a:latin typeface="Arial" pitchFamily="34" charset="0"/>
              <a:cs typeface="Arial" pitchFamily="34" charset="0"/>
            </a:endParaRPr>
          </a:p>
        </p:txBody>
      </p:sp>
      <p:sp>
        <p:nvSpPr>
          <p:cNvPr id="52" name="Oval 51"/>
          <p:cNvSpPr/>
          <p:nvPr/>
        </p:nvSpPr>
        <p:spPr bwMode="auto">
          <a:xfrm>
            <a:off x="77059" y="3337835"/>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a:solidFill>
                  <a:schemeClr val="tx1"/>
                </a:solidFill>
                <a:latin typeface="Arial" pitchFamily="34" charset="0"/>
                <a:cs typeface="Arial" pitchFamily="34" charset="0"/>
              </a:rPr>
              <a:t>Variant</a:t>
            </a:r>
          </a:p>
        </p:txBody>
      </p:sp>
      <p:cxnSp>
        <p:nvCxnSpPr>
          <p:cNvPr id="1041" name="Elbow Connector 1040"/>
          <p:cNvCxnSpPr>
            <a:stCxn id="9" idx="1"/>
            <a:endCxn id="50" idx="6"/>
          </p:cNvCxnSpPr>
          <p:nvPr/>
        </p:nvCxnSpPr>
        <p:spPr bwMode="auto">
          <a:xfrm rot="10800000">
            <a:off x="1062253" y="2136388"/>
            <a:ext cx="431021" cy="715688"/>
          </a:xfrm>
          <a:prstGeom prst="bentConnector3">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Elbow Connector 55"/>
          <p:cNvCxnSpPr>
            <a:stCxn id="9" idx="1"/>
            <a:endCxn id="51" idx="6"/>
          </p:cNvCxnSpPr>
          <p:nvPr/>
        </p:nvCxnSpPr>
        <p:spPr bwMode="auto">
          <a:xfrm rot="10800000" flipV="1">
            <a:off x="1062253" y="2852075"/>
            <a:ext cx="431021" cy="1"/>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Elbow Connector 58"/>
          <p:cNvCxnSpPr>
            <a:stCxn id="9" idx="1"/>
            <a:endCxn id="52" idx="6"/>
          </p:cNvCxnSpPr>
          <p:nvPr/>
        </p:nvCxnSpPr>
        <p:spPr bwMode="auto">
          <a:xfrm rot="10800000" flipV="1">
            <a:off x="1062253" y="2852075"/>
            <a:ext cx="431021" cy="786457"/>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V="1">
            <a:off x="2109019" y="3494310"/>
            <a:ext cx="0" cy="1894008"/>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Arrow Connector 74"/>
          <p:cNvCxnSpPr/>
          <p:nvPr/>
        </p:nvCxnSpPr>
        <p:spPr bwMode="auto">
          <a:xfrm flipV="1">
            <a:off x="2239337" y="3337834"/>
            <a:ext cx="3502579" cy="2050484"/>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Arrow Connector 77"/>
          <p:cNvCxnSpPr/>
          <p:nvPr/>
        </p:nvCxnSpPr>
        <p:spPr bwMode="auto">
          <a:xfrm flipV="1">
            <a:off x="602213" y="4767868"/>
            <a:ext cx="0" cy="424520"/>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Arrow Connector 83"/>
          <p:cNvCxnSpPr>
            <a:stCxn id="86" idx="2"/>
            <a:endCxn id="14" idx="0"/>
          </p:cNvCxnSpPr>
          <p:nvPr/>
        </p:nvCxnSpPr>
        <p:spPr bwMode="auto">
          <a:xfrm flipH="1">
            <a:off x="4202553" y="2013654"/>
            <a:ext cx="800469" cy="645217"/>
          </a:xfrm>
          <a:prstGeom prst="straightConnector1">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0" y="5221700"/>
            <a:ext cx="1619951" cy="357930"/>
          </a:xfrm>
          <a:prstGeom prst="rect">
            <a:avLst/>
          </a:prstGeom>
          <a:noFill/>
        </p:spPr>
        <p:txBody>
          <a:bodyPr wrap="none" lIns="80147" tIns="40074" rIns="80147" bIns="40074" rtlCol="0">
            <a:spAutoFit/>
          </a:bodyPr>
          <a:lstStyle/>
          <a:p>
            <a:r>
              <a:rPr lang="fr-FR" dirty="0" smtClean="0">
                <a:solidFill>
                  <a:srgbClr val="FF0000"/>
                </a:solidFill>
              </a:rPr>
              <a:t>Data</a:t>
            </a:r>
            <a:r>
              <a:rPr lang="fr-FR" dirty="0" smtClean="0"/>
              <a:t> </a:t>
            </a:r>
            <a:r>
              <a:rPr lang="fr-FR" dirty="0" err="1" smtClean="0">
                <a:solidFill>
                  <a:srgbClr val="FF0000"/>
                </a:solidFill>
              </a:rPr>
              <a:t>Properties</a:t>
            </a:r>
            <a:endParaRPr lang="fr-FR" dirty="0">
              <a:solidFill>
                <a:srgbClr val="FF0000"/>
              </a:solidFill>
            </a:endParaRPr>
          </a:p>
        </p:txBody>
      </p:sp>
      <p:sp>
        <p:nvSpPr>
          <p:cNvPr id="86" name="TextBox 85"/>
          <p:cNvSpPr txBox="1"/>
          <p:nvPr/>
        </p:nvSpPr>
        <p:spPr>
          <a:xfrm>
            <a:off x="4178555" y="1655724"/>
            <a:ext cx="1648933" cy="357930"/>
          </a:xfrm>
          <a:prstGeom prst="rect">
            <a:avLst/>
          </a:prstGeom>
          <a:noFill/>
        </p:spPr>
        <p:txBody>
          <a:bodyPr wrap="none" lIns="80147" tIns="40074" rIns="80147" bIns="40074" rtlCol="0">
            <a:spAutoFit/>
          </a:bodyPr>
          <a:lstStyle/>
          <a:p>
            <a:r>
              <a:rPr lang="fr-FR" dirty="0" smtClean="0">
                <a:solidFill>
                  <a:srgbClr val="FF0000"/>
                </a:solidFill>
              </a:rPr>
              <a:t>Object</a:t>
            </a:r>
            <a:r>
              <a:rPr lang="fr-FR" dirty="0" smtClean="0"/>
              <a:t> </a:t>
            </a:r>
            <a:r>
              <a:rPr lang="fr-FR" dirty="0" err="1" smtClean="0">
                <a:solidFill>
                  <a:srgbClr val="FF0000"/>
                </a:solidFill>
              </a:rPr>
              <a:t>Property</a:t>
            </a:r>
            <a:endParaRPr lang="fr-FR" dirty="0">
              <a:solidFill>
                <a:srgbClr val="FF0000"/>
              </a:solidFill>
            </a:endParaRPr>
          </a:p>
        </p:txBody>
      </p:sp>
      <p:sp>
        <p:nvSpPr>
          <p:cNvPr id="87" name="TextBox 86"/>
          <p:cNvSpPr txBox="1"/>
          <p:nvPr/>
        </p:nvSpPr>
        <p:spPr>
          <a:xfrm>
            <a:off x="1867047" y="5388318"/>
            <a:ext cx="833518" cy="357930"/>
          </a:xfrm>
          <a:prstGeom prst="rect">
            <a:avLst/>
          </a:prstGeom>
          <a:noFill/>
        </p:spPr>
        <p:txBody>
          <a:bodyPr wrap="none" lIns="80147" tIns="40074" rIns="80147" bIns="40074" rtlCol="0">
            <a:spAutoFit/>
          </a:bodyPr>
          <a:lstStyle/>
          <a:p>
            <a:r>
              <a:rPr lang="fr-FR" dirty="0" smtClean="0">
                <a:solidFill>
                  <a:srgbClr val="FF0000"/>
                </a:solidFill>
              </a:rPr>
              <a:t>Classes</a:t>
            </a:r>
            <a:endParaRPr lang="fr-FR" dirty="0">
              <a:solidFill>
                <a:srgbClr val="FF0000"/>
              </a:solidFill>
            </a:endParaRPr>
          </a:p>
        </p:txBody>
      </p:sp>
      <p:sp>
        <p:nvSpPr>
          <p:cNvPr id="88" name="TextBox 87"/>
          <p:cNvSpPr txBox="1"/>
          <p:nvPr/>
        </p:nvSpPr>
        <p:spPr>
          <a:xfrm>
            <a:off x="7984387" y="3244502"/>
            <a:ext cx="1182973" cy="357930"/>
          </a:xfrm>
          <a:prstGeom prst="rect">
            <a:avLst/>
          </a:prstGeom>
          <a:noFill/>
        </p:spPr>
        <p:txBody>
          <a:bodyPr wrap="none" lIns="80147" tIns="40074" rIns="80147" bIns="40074" rtlCol="0">
            <a:spAutoFit/>
          </a:bodyPr>
          <a:lstStyle/>
          <a:p>
            <a:r>
              <a:rPr lang="fr-FR" dirty="0" err="1" smtClean="0">
                <a:solidFill>
                  <a:srgbClr val="FF0000"/>
                </a:solidFill>
              </a:rPr>
              <a:t>SubClasses</a:t>
            </a:r>
            <a:endParaRPr lang="fr-FR" dirty="0">
              <a:solidFill>
                <a:srgbClr val="FF0000"/>
              </a:solidFill>
            </a:endParaRPr>
          </a:p>
        </p:txBody>
      </p:sp>
      <p:cxnSp>
        <p:nvCxnSpPr>
          <p:cNvPr id="45" name="Elbow Connector 44"/>
          <p:cNvCxnSpPr/>
          <p:nvPr/>
        </p:nvCxnSpPr>
        <p:spPr bwMode="auto">
          <a:xfrm rot="5400000">
            <a:off x="7798197" y="3991825"/>
            <a:ext cx="1227304" cy="413903"/>
          </a:xfrm>
          <a:prstGeom prst="bentConnector3">
            <a:avLst>
              <a:gd name="adj1" fmla="val 99977"/>
            </a:avLst>
          </a:prstGeom>
          <a:solidFill>
            <a:schemeClr val="bg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Oval 51"/>
          <p:cNvSpPr/>
          <p:nvPr/>
        </p:nvSpPr>
        <p:spPr bwMode="auto">
          <a:xfrm>
            <a:off x="91353" y="4062378"/>
            <a:ext cx="985193" cy="601395"/>
          </a:xfrm>
          <a:prstGeom prst="ellipse">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179" fontAlgn="base">
              <a:lnSpc>
                <a:spcPct val="115000"/>
              </a:lnSpc>
              <a:spcBef>
                <a:spcPct val="0"/>
              </a:spcBef>
              <a:spcAft>
                <a:spcPct val="0"/>
              </a:spcAft>
            </a:pPr>
            <a:r>
              <a:rPr lang="fr-FR" sz="1300" dirty="0" smtClean="0">
                <a:solidFill>
                  <a:schemeClr val="tx1"/>
                </a:solidFill>
                <a:latin typeface="Arial" pitchFamily="34" charset="0"/>
                <a:cs typeface="Arial" pitchFamily="34" charset="0"/>
              </a:rPr>
              <a:t>…</a:t>
            </a:r>
            <a:endParaRPr lang="fr-FR" sz="1300" dirty="0">
              <a:solidFill>
                <a:schemeClr val="tx1"/>
              </a:solidFill>
              <a:latin typeface="Arial" pitchFamily="34" charset="0"/>
              <a:cs typeface="Arial" pitchFamily="34" charset="0"/>
            </a:endParaRPr>
          </a:p>
        </p:txBody>
      </p:sp>
      <p:cxnSp>
        <p:nvCxnSpPr>
          <p:cNvPr id="33" name="Elbow Connector 58"/>
          <p:cNvCxnSpPr>
            <a:stCxn id="9" idx="1"/>
            <a:endCxn id="32" idx="6"/>
          </p:cNvCxnSpPr>
          <p:nvPr/>
        </p:nvCxnSpPr>
        <p:spPr bwMode="auto">
          <a:xfrm rot="10800000" flipV="1">
            <a:off x="1076547" y="2852076"/>
            <a:ext cx="416727" cy="1511000"/>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45164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Rules (DB with normalized sentences) </a:t>
            </a:r>
            <a:endParaRPr lang="en-GB" dirty="0"/>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4845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BOM, Component </a:t>
            </a:r>
            <a:r>
              <a:rPr lang="en-GB" dirty="0" smtClean="0"/>
              <a:t>taxonomy and </a:t>
            </a:r>
            <a:r>
              <a:rPr lang="en-GB" dirty="0" smtClean="0"/>
              <a:t>ontology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p:cNvSpPr>
            <a:spLocks noGrp="1"/>
          </p:cNvSpPr>
          <p:nvPr>
            <p:ph type="title"/>
          </p:nvPr>
        </p:nvSpPr>
        <p:spPr/>
        <p:txBody>
          <a:bodyPr/>
          <a:lstStyle/>
          <a:p>
            <a:r>
              <a:rPr lang="en-US" dirty="0" smtClean="0"/>
              <a:t>Ex. Electrical </a:t>
            </a:r>
            <a:r>
              <a:rPr lang="en-US" dirty="0"/>
              <a:t>wiring interconnection system  (EWIS) </a:t>
            </a:r>
            <a:endParaRPr lang="fr-FR" dirty="0" smtClean="0"/>
          </a:p>
        </p:txBody>
      </p:sp>
      <p:sp>
        <p:nvSpPr>
          <p:cNvPr id="12291" name="Espace réservé du contenu 2"/>
          <p:cNvSpPr>
            <a:spLocks noGrp="1"/>
          </p:cNvSpPr>
          <p:nvPr>
            <p:ph idx="1"/>
          </p:nvPr>
        </p:nvSpPr>
        <p:spPr/>
        <p:txBody>
          <a:bodyPr/>
          <a:lstStyle/>
          <a:p>
            <a:pPr marL="0" indent="0" eaLnBrk="1" hangingPunct="1">
              <a:buFont typeface="Arial" charset="0"/>
              <a:buNone/>
            </a:pPr>
            <a:r>
              <a:rPr lang="fr-FR" smtClean="0"/>
              <a:t> </a:t>
            </a:r>
          </a:p>
        </p:txBody>
      </p:sp>
      <p:pic>
        <p:nvPicPr>
          <p:cNvPr id="12293" name="Picture 46" descr="C:\Home\TO16990\Photos instal\DSCN0666.jpg"/>
          <p:cNvPicPr>
            <a:picLocks noChangeAspect="1" noChangeArrowheads="1"/>
          </p:cNvPicPr>
          <p:nvPr/>
        </p:nvPicPr>
        <p:blipFill>
          <a:blip r:embed="rId2">
            <a:extLst>
              <a:ext uri="{28A0092B-C50C-407E-A947-70E740481C1C}">
                <a14:useLocalDpi xmlns:a14="http://schemas.microsoft.com/office/drawing/2010/main" val="0"/>
              </a:ext>
            </a:extLst>
          </a:blip>
          <a:srcRect r="8469"/>
          <a:stretch>
            <a:fillRect/>
          </a:stretch>
        </p:blipFill>
        <p:spPr bwMode="auto">
          <a:xfrm>
            <a:off x="6211888" y="2079625"/>
            <a:ext cx="2608262"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9" descr="C:\Home\TO16990\A350\Presentation réunions DCS\vue-gene-cabine-3.JPG"/>
          <p:cNvPicPr>
            <a:picLocks noChangeAspect="1" noChangeArrowheads="1"/>
          </p:cNvPicPr>
          <p:nvPr/>
        </p:nvPicPr>
        <p:blipFill>
          <a:blip r:embed="rId3" cstate="print">
            <a:extLst>
              <a:ext uri="{28A0092B-C50C-407E-A947-70E740481C1C}">
                <a14:useLocalDpi xmlns:a14="http://schemas.microsoft.com/office/drawing/2010/main" val="0"/>
              </a:ext>
            </a:extLst>
          </a:blip>
          <a:srcRect b="33318"/>
          <a:stretch>
            <a:fillRect/>
          </a:stretch>
        </p:blipFill>
        <p:spPr bwMode="auto">
          <a:xfrm>
            <a:off x="565150" y="1673225"/>
            <a:ext cx="55626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 Box 10"/>
          <p:cNvSpPr txBox="1">
            <a:spLocks noChangeArrowheads="1"/>
          </p:cNvSpPr>
          <p:nvPr/>
        </p:nvSpPr>
        <p:spPr bwMode="auto">
          <a:xfrm>
            <a:off x="2486025" y="1431925"/>
            <a:ext cx="252413" cy="249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a:t>
            </a:r>
          </a:p>
        </p:txBody>
      </p:sp>
      <p:sp>
        <p:nvSpPr>
          <p:cNvPr id="12296" name="Text Box 12"/>
          <p:cNvSpPr txBox="1">
            <a:spLocks noChangeArrowheads="1"/>
          </p:cNvSpPr>
          <p:nvPr/>
        </p:nvSpPr>
        <p:spPr bwMode="auto">
          <a:xfrm>
            <a:off x="6432550" y="17875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3</a:t>
            </a:r>
          </a:p>
        </p:txBody>
      </p:sp>
      <p:sp>
        <p:nvSpPr>
          <p:cNvPr id="9" name="Line 13"/>
          <p:cNvSpPr>
            <a:spLocks noChangeShapeType="1"/>
          </p:cNvSpPr>
          <p:nvPr/>
        </p:nvSpPr>
        <p:spPr bwMode="auto">
          <a:xfrm flipH="1">
            <a:off x="5975350" y="1939925"/>
            <a:ext cx="4572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0" name="Line 15"/>
          <p:cNvSpPr>
            <a:spLocks noChangeShapeType="1"/>
          </p:cNvSpPr>
          <p:nvPr/>
        </p:nvSpPr>
        <p:spPr bwMode="auto">
          <a:xfrm>
            <a:off x="554038" y="3540125"/>
            <a:ext cx="620712" cy="762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299" name="Text Box 14"/>
          <p:cNvSpPr txBox="1">
            <a:spLocks noChangeArrowheads="1"/>
          </p:cNvSpPr>
          <p:nvPr/>
        </p:nvSpPr>
        <p:spPr bwMode="auto">
          <a:xfrm>
            <a:off x="184150" y="3387725"/>
            <a:ext cx="39370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4, 5</a:t>
            </a:r>
          </a:p>
        </p:txBody>
      </p:sp>
      <p:sp>
        <p:nvSpPr>
          <p:cNvPr id="12300" name="Text Box 16"/>
          <p:cNvSpPr txBox="1">
            <a:spLocks noChangeArrowheads="1"/>
          </p:cNvSpPr>
          <p:nvPr/>
        </p:nvSpPr>
        <p:spPr bwMode="auto">
          <a:xfrm>
            <a:off x="301625" y="2259013"/>
            <a:ext cx="252413"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6</a:t>
            </a:r>
          </a:p>
        </p:txBody>
      </p:sp>
      <p:sp>
        <p:nvSpPr>
          <p:cNvPr id="13" name="Line 17"/>
          <p:cNvSpPr>
            <a:spLocks noChangeShapeType="1"/>
          </p:cNvSpPr>
          <p:nvPr/>
        </p:nvSpPr>
        <p:spPr bwMode="auto">
          <a:xfrm>
            <a:off x="461963" y="2473325"/>
            <a:ext cx="255587"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2" name="Text Box 18"/>
          <p:cNvSpPr txBox="1">
            <a:spLocks noChangeArrowheads="1"/>
          </p:cNvSpPr>
          <p:nvPr/>
        </p:nvSpPr>
        <p:spPr bwMode="auto">
          <a:xfrm>
            <a:off x="254000" y="2778125"/>
            <a:ext cx="2524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8</a:t>
            </a:r>
          </a:p>
        </p:txBody>
      </p:sp>
      <p:sp>
        <p:nvSpPr>
          <p:cNvPr id="15" name="Line 19"/>
          <p:cNvSpPr>
            <a:spLocks noChangeShapeType="1"/>
          </p:cNvSpPr>
          <p:nvPr/>
        </p:nvSpPr>
        <p:spPr bwMode="auto">
          <a:xfrm>
            <a:off x="488950" y="2901950"/>
            <a:ext cx="952500" cy="409575"/>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4" name="Text Box 20"/>
          <p:cNvSpPr txBox="1">
            <a:spLocks noChangeArrowheads="1"/>
          </p:cNvSpPr>
          <p:nvPr/>
        </p:nvSpPr>
        <p:spPr bwMode="auto">
          <a:xfrm>
            <a:off x="301625" y="3997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10</a:t>
            </a:r>
          </a:p>
        </p:txBody>
      </p:sp>
      <p:sp>
        <p:nvSpPr>
          <p:cNvPr id="17" name="Line 21"/>
          <p:cNvSpPr>
            <a:spLocks noChangeShapeType="1"/>
          </p:cNvSpPr>
          <p:nvPr/>
        </p:nvSpPr>
        <p:spPr bwMode="auto">
          <a:xfrm flipV="1">
            <a:off x="565150" y="3921125"/>
            <a:ext cx="1752600" cy="152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8" name="Line 23"/>
          <p:cNvSpPr>
            <a:spLocks noChangeShapeType="1"/>
          </p:cNvSpPr>
          <p:nvPr/>
        </p:nvSpPr>
        <p:spPr bwMode="auto">
          <a:xfrm flipH="1">
            <a:off x="8108950" y="2016125"/>
            <a:ext cx="381000" cy="12954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07" name="Text Box 24"/>
          <p:cNvSpPr txBox="1">
            <a:spLocks noChangeArrowheads="1"/>
          </p:cNvSpPr>
          <p:nvPr/>
        </p:nvSpPr>
        <p:spPr bwMode="auto">
          <a:xfrm>
            <a:off x="6356350" y="43783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dirty="0">
                <a:solidFill>
                  <a:srgbClr val="FF0000"/>
                </a:solidFill>
              </a:rPr>
              <a:t>13</a:t>
            </a:r>
          </a:p>
        </p:txBody>
      </p:sp>
      <p:sp>
        <p:nvSpPr>
          <p:cNvPr id="12308" name="Text Box 25"/>
          <p:cNvSpPr txBox="1">
            <a:spLocks noChangeArrowheads="1"/>
          </p:cNvSpPr>
          <p:nvPr/>
        </p:nvSpPr>
        <p:spPr bwMode="auto">
          <a:xfrm>
            <a:off x="83375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12</a:t>
            </a:r>
          </a:p>
        </p:txBody>
      </p:sp>
      <p:sp>
        <p:nvSpPr>
          <p:cNvPr id="21" name="Line 26"/>
          <p:cNvSpPr>
            <a:spLocks noChangeShapeType="1"/>
          </p:cNvSpPr>
          <p:nvPr/>
        </p:nvSpPr>
        <p:spPr bwMode="auto">
          <a:xfrm flipV="1">
            <a:off x="6661150" y="3768725"/>
            <a:ext cx="1447800" cy="609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2" name="Line 31"/>
          <p:cNvSpPr>
            <a:spLocks noChangeShapeType="1"/>
          </p:cNvSpPr>
          <p:nvPr/>
        </p:nvSpPr>
        <p:spPr bwMode="auto">
          <a:xfrm flipV="1">
            <a:off x="1022350" y="1620838"/>
            <a:ext cx="1524000" cy="3810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3" name="Line 32"/>
          <p:cNvSpPr>
            <a:spLocks noChangeShapeType="1"/>
          </p:cNvSpPr>
          <p:nvPr/>
        </p:nvSpPr>
        <p:spPr bwMode="auto">
          <a:xfrm flipV="1">
            <a:off x="1555750" y="1620838"/>
            <a:ext cx="990600" cy="3190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4" name="Line 33"/>
          <p:cNvSpPr>
            <a:spLocks noChangeShapeType="1"/>
          </p:cNvSpPr>
          <p:nvPr/>
        </p:nvSpPr>
        <p:spPr bwMode="auto">
          <a:xfrm flipV="1">
            <a:off x="1784350" y="1635125"/>
            <a:ext cx="762000" cy="3048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5" name="Line 34"/>
          <p:cNvSpPr>
            <a:spLocks noChangeShapeType="1"/>
          </p:cNvSpPr>
          <p:nvPr/>
        </p:nvSpPr>
        <p:spPr bwMode="auto">
          <a:xfrm flipV="1">
            <a:off x="2241550" y="1635125"/>
            <a:ext cx="304800" cy="2286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14" name="Line 35"/>
          <p:cNvSpPr>
            <a:spLocks noChangeShapeType="1"/>
          </p:cNvSpPr>
          <p:nvPr/>
        </p:nvSpPr>
        <p:spPr bwMode="auto">
          <a:xfrm flipH="1" flipV="1">
            <a:off x="2736850" y="1620838"/>
            <a:ext cx="114300" cy="471487"/>
          </a:xfrm>
          <a:prstGeom prst="line">
            <a:avLst/>
          </a:prstGeom>
          <a:noFill/>
          <a:ln w="12700">
            <a:solidFill>
              <a:schemeClr val="tx1"/>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fr-FR"/>
          </a:p>
        </p:txBody>
      </p:sp>
      <p:sp>
        <p:nvSpPr>
          <p:cNvPr id="28" name="Line 37"/>
          <p:cNvSpPr>
            <a:spLocks noChangeShapeType="1"/>
          </p:cNvSpPr>
          <p:nvPr/>
        </p:nvSpPr>
        <p:spPr bwMode="auto">
          <a:xfrm flipH="1" flipV="1">
            <a:off x="2736850" y="1646238"/>
            <a:ext cx="495300" cy="5222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29" name="Line 38"/>
          <p:cNvSpPr>
            <a:spLocks noChangeShapeType="1"/>
          </p:cNvSpPr>
          <p:nvPr/>
        </p:nvSpPr>
        <p:spPr bwMode="auto">
          <a:xfrm flipH="1" flipV="1">
            <a:off x="2736850" y="1635125"/>
            <a:ext cx="952500" cy="533400"/>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30" name="Line 39"/>
          <p:cNvSpPr>
            <a:spLocks noChangeShapeType="1"/>
          </p:cNvSpPr>
          <p:nvPr/>
        </p:nvSpPr>
        <p:spPr bwMode="auto">
          <a:xfrm flipH="1" flipV="1">
            <a:off x="2736850" y="1620838"/>
            <a:ext cx="1790700" cy="852487"/>
          </a:xfrm>
          <a:prstGeom prst="line">
            <a:avLst/>
          </a:prstGeom>
          <a:noFill/>
          <a:ln w="12700">
            <a:solidFill>
              <a:schemeClr val="tx1">
                <a:lumMod val="20000"/>
                <a:lumOff val="80000"/>
              </a:schemeClr>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12318" name="Text Box 47"/>
          <p:cNvSpPr txBox="1">
            <a:spLocks noChangeArrowheads="1"/>
          </p:cNvSpPr>
          <p:nvPr/>
        </p:nvSpPr>
        <p:spPr bwMode="auto">
          <a:xfrm>
            <a:off x="7042150" y="1787525"/>
            <a:ext cx="323850"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GB" sz="1000" b="1">
                <a:solidFill>
                  <a:srgbClr val="FF0000"/>
                </a:solidFill>
              </a:rPr>
              <a:t>11</a:t>
            </a:r>
          </a:p>
        </p:txBody>
      </p:sp>
      <p:sp>
        <p:nvSpPr>
          <p:cNvPr id="12319" name="Text Box 22"/>
          <p:cNvSpPr txBox="1">
            <a:spLocks noChangeArrowheads="1"/>
          </p:cNvSpPr>
          <p:nvPr/>
        </p:nvSpPr>
        <p:spPr bwMode="auto">
          <a:xfrm>
            <a:off x="-107950" y="1196975"/>
            <a:ext cx="73120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1600">
                <a:solidFill>
                  <a:schemeClr val="tx1"/>
                </a:solidFill>
                <a:latin typeface="Arial" charset="0"/>
                <a:cs typeface="Arial" charset="0"/>
              </a:defRPr>
            </a:lvl1pPr>
            <a:lvl2pPr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lvl="1" eaLnBrk="1" hangingPunct="1">
              <a:lnSpc>
                <a:spcPct val="90000"/>
              </a:lnSpc>
              <a:buClr>
                <a:srgbClr val="71798C"/>
              </a:buClr>
              <a:buSzPct val="100000"/>
              <a:buFont typeface="Symbol" pitchFamily="18" charset="2"/>
              <a:buChar char="Þ"/>
            </a:pPr>
            <a:r>
              <a:rPr lang="en-US" sz="1800"/>
              <a:t> Mainly: </a:t>
            </a:r>
            <a:r>
              <a:rPr lang="en-US" sz="1800" b="1" u="sng"/>
              <a:t>Aircraft electrical common installation (ATA92)</a:t>
            </a:r>
          </a:p>
        </p:txBody>
      </p:sp>
      <p:sp>
        <p:nvSpPr>
          <p:cNvPr id="34" name="Line 48"/>
          <p:cNvSpPr>
            <a:spLocks noChangeShapeType="1"/>
          </p:cNvSpPr>
          <p:nvPr/>
        </p:nvSpPr>
        <p:spPr bwMode="auto">
          <a:xfrm>
            <a:off x="7270750" y="1939925"/>
            <a:ext cx="152400" cy="228600"/>
          </a:xfrm>
          <a:prstGeom prst="line">
            <a:avLst/>
          </a:prstGeom>
          <a:noFill/>
          <a:ln w="12700">
            <a:solidFill>
              <a:schemeClr val="tx1">
                <a:lumMod val="20000"/>
                <a:lumOff val="80000"/>
              </a:schemeClr>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fr-FR">
              <a:cs typeface="+mn-cs"/>
            </a:endParaRPr>
          </a:p>
        </p:txBody>
      </p:sp>
      <p:sp>
        <p:nvSpPr>
          <p:cNvPr id="36" name="Text Box 11"/>
          <p:cNvSpPr txBox="1">
            <a:spLocks noChangeArrowheads="1"/>
          </p:cNvSpPr>
          <p:nvPr/>
        </p:nvSpPr>
        <p:spPr bwMode="auto">
          <a:xfrm>
            <a:off x="-107950" y="4581525"/>
            <a:ext cx="8712200" cy="1751013"/>
          </a:xfrm>
          <a:prstGeom prst="rect">
            <a:avLst/>
          </a:prstGeom>
          <a:noFill/>
          <a:ln w="9525">
            <a:noFill/>
            <a:miter lim="800000"/>
            <a:headEnd/>
            <a:tailEnd/>
          </a:ln>
          <a:effectLst/>
        </p:spPr>
        <p:txBody>
          <a:bodyPr>
            <a:spAutoFit/>
          </a:bodyPr>
          <a:lstStyle/>
          <a:p>
            <a:pPr lvl="1">
              <a:lnSpc>
                <a:spcPct val="90000"/>
              </a:lnSpc>
              <a:buClr>
                <a:srgbClr val="71798C"/>
              </a:buClr>
              <a:buSzPct val="100000"/>
              <a:buFont typeface="Symbol" pitchFamily="18" charset="2"/>
              <a:buChar char="Þ"/>
              <a:defRPr/>
            </a:pPr>
            <a:r>
              <a:rPr lang="en-US" sz="1800" dirty="0">
                <a:cs typeface="Times New Roman" pitchFamily="18" charset="0"/>
              </a:rPr>
              <a:t> But also: </a:t>
            </a:r>
            <a:r>
              <a:rPr lang="en-US" sz="1800" b="1" u="sng" dirty="0">
                <a:cs typeface="Times New Roman" pitchFamily="18" charset="0"/>
              </a:rPr>
              <a:t>part of Systems equipment wiring</a:t>
            </a:r>
            <a:r>
              <a:rPr lang="en-US" sz="1800" b="1" dirty="0">
                <a:cs typeface="Times New Roman" pitchFamily="18" charset="0"/>
              </a:rPr>
              <a:t>:</a:t>
            </a:r>
          </a:p>
          <a:p>
            <a:pPr marL="1200150" lvl="2" indent="-285750">
              <a:buClr>
                <a:srgbClr val="71798C"/>
              </a:buClr>
              <a:buSzPct val="100000"/>
              <a:buFont typeface="Arial" panose="020B0604020202020204" pitchFamily="34" charset="0"/>
              <a:buChar char="•"/>
              <a:defRPr/>
            </a:pPr>
            <a:r>
              <a:rPr lang="en-US" sz="1400" dirty="0">
                <a:cs typeface="Times New Roman" pitchFamily="18" charset="0"/>
              </a:rPr>
              <a:t>Power distribution centers wiring</a:t>
            </a:r>
          </a:p>
          <a:p>
            <a:pPr marL="1200150" lvl="2" indent="-285750">
              <a:buClr>
                <a:srgbClr val="71798C"/>
              </a:buClr>
              <a:buSzPct val="100000"/>
              <a:buFont typeface="Arial" panose="020B0604020202020204" pitchFamily="34" charset="0"/>
              <a:buChar char="•"/>
              <a:defRPr/>
            </a:pPr>
            <a:r>
              <a:rPr lang="en-US" sz="1400" dirty="0">
                <a:cs typeface="Times New Roman" pitchFamily="18" charset="0"/>
              </a:rPr>
              <a:t>External wiring of equipment</a:t>
            </a:r>
          </a:p>
          <a:p>
            <a:pPr marL="1200150" lvl="2" indent="-285750">
              <a:lnSpc>
                <a:spcPct val="90000"/>
              </a:lnSpc>
              <a:buClr>
                <a:srgbClr val="71798C"/>
              </a:buClr>
              <a:buSzPct val="100000"/>
              <a:buFont typeface="Arial" panose="020B0604020202020204" pitchFamily="34" charset="0"/>
              <a:buChar char="•"/>
              <a:defRPr/>
            </a:pPr>
            <a:r>
              <a:rPr lang="en-US" sz="1400" dirty="0">
                <a:cs typeface="Times New Roman" pitchFamily="18" charset="0"/>
              </a:rPr>
              <a:t>Wiring of equipment not qualified to appropriate</a:t>
            </a:r>
            <a:br>
              <a:rPr lang="en-US" sz="1400" dirty="0">
                <a:cs typeface="Times New Roman" pitchFamily="18" charset="0"/>
              </a:rPr>
            </a:br>
            <a:r>
              <a:rPr lang="en-US" sz="1400" dirty="0">
                <a:cs typeface="Times New Roman" pitchFamily="18" charset="0"/>
              </a:rPr>
              <a:t>standards e.g. </a:t>
            </a:r>
            <a:r>
              <a:rPr lang="fr-FR" sz="1400" dirty="0">
                <a:cs typeface="+mn-cs"/>
              </a:rPr>
              <a:t>EUROCAE ED-14 / RTCA DO-160</a:t>
            </a:r>
            <a:endParaRPr lang="fr-FR" dirty="0">
              <a:cs typeface="+mn-cs"/>
            </a:endParaRPr>
          </a:p>
          <a:p>
            <a:pPr lvl="2">
              <a:lnSpc>
                <a:spcPct val="150000"/>
              </a:lnSpc>
              <a:buClr>
                <a:srgbClr val="71798C"/>
              </a:buClr>
              <a:buSzPct val="100000"/>
              <a:defRPr/>
            </a:pPr>
            <a:r>
              <a:rPr lang="en-US" sz="1400" dirty="0">
                <a:cs typeface="Times New Roman" pitchFamily="18" charset="0"/>
              </a:rPr>
              <a:t>    </a:t>
            </a:r>
            <a:r>
              <a:rPr lang="en-US" sz="1400" dirty="0" err="1">
                <a:cs typeface="Times New Roman" pitchFamily="18" charset="0"/>
              </a:rPr>
              <a:t>cf</a:t>
            </a:r>
            <a:r>
              <a:rPr lang="en-US" sz="1400" dirty="0">
                <a:cs typeface="Times New Roman" pitchFamily="18" charset="0"/>
              </a:rPr>
              <a:t> CS 25.1701(b)&amp;(c)</a:t>
            </a:r>
          </a:p>
          <a:p>
            <a:pPr lvl="1">
              <a:lnSpc>
                <a:spcPct val="90000"/>
              </a:lnSpc>
              <a:buSzPct val="80000"/>
              <a:defRPr/>
            </a:pPr>
            <a:endParaRPr lang="en-GB" dirty="0">
              <a:cs typeface="+mn-cs"/>
            </a:endParaRPr>
          </a:p>
        </p:txBody>
      </p:sp>
      <p:pic>
        <p:nvPicPr>
          <p:cNvPr id="123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875" y="4627563"/>
            <a:ext cx="763588"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3" name="Imag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888" y="4868863"/>
            <a:ext cx="1200150" cy="862012"/>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5194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BOM, Component taxonomy and ontology</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772816"/>
            <a:ext cx="8140657"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e 3"/>
          <p:cNvGrpSpPr/>
          <p:nvPr/>
        </p:nvGrpSpPr>
        <p:grpSpPr>
          <a:xfrm>
            <a:off x="1547664" y="1556792"/>
            <a:ext cx="6295921" cy="4546816"/>
            <a:chOff x="1529328" y="1011150"/>
            <a:chExt cx="7106345" cy="5308482"/>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637" y="1011150"/>
              <a:ext cx="6720036" cy="5308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èche courbée vers la droite 6"/>
            <p:cNvSpPr/>
            <p:nvPr/>
          </p:nvSpPr>
          <p:spPr>
            <a:xfrm rot="19251579">
              <a:off x="1529328" y="4388354"/>
              <a:ext cx="432048" cy="1008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7917053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Component </a:t>
            </a:r>
            <a:r>
              <a:rPr lang="fr-FR" dirty="0" err="1" smtClean="0"/>
              <a:t>ontology</a:t>
            </a:r>
            <a:endParaRPr lang="fr-FR"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3" y="1504261"/>
            <a:ext cx="8351837" cy="469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64890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UC-FR-04 - </a:t>
            </a:r>
            <a:r>
              <a:rPr lang="en-GB" dirty="0"/>
              <a:t>Component taxonomy and ontology (Model part)</a:t>
            </a:r>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 </a:t>
            </a:r>
            <a:r>
              <a:rPr lang="fr-FR" dirty="0" err="1"/>
              <a:t>o</a:t>
            </a:r>
            <a:r>
              <a:rPr lang="fr-FR" dirty="0" err="1" smtClean="0"/>
              <a:t>verview</a:t>
            </a:r>
            <a:endParaRPr lang="fr-FR" dirty="0"/>
          </a:p>
        </p:txBody>
      </p:sp>
      <p:sp>
        <p:nvSpPr>
          <p:cNvPr id="3" name="Espace réservé du contenu 2"/>
          <p:cNvSpPr>
            <a:spLocks noGrp="1"/>
          </p:cNvSpPr>
          <p:nvPr>
            <p:ph idx="1"/>
          </p:nvPr>
        </p:nvSpPr>
        <p:spPr>
          <a:xfrm>
            <a:off x="468000" y="4149080"/>
            <a:ext cx="8352472" cy="1800200"/>
          </a:xfrm>
          <a:solidFill>
            <a:schemeClr val="bg1">
              <a:lumMod val="95000"/>
            </a:schemeClr>
          </a:solidFill>
          <a:ln>
            <a:solidFill>
              <a:schemeClr val="bg1"/>
            </a:solidFill>
          </a:ln>
          <a:effectLst>
            <a:glow rad="63500">
              <a:schemeClr val="accent4">
                <a:satMod val="175000"/>
                <a:alpha val="40000"/>
              </a:schemeClr>
            </a:glow>
          </a:effectLst>
        </p:spPr>
        <p:txBody>
          <a:bodyPr/>
          <a:lstStyle/>
          <a:p>
            <a:r>
              <a:rPr lang="en-US" sz="1800" dirty="0" smtClean="0"/>
              <a:t>Project </a:t>
            </a:r>
            <a:r>
              <a:rPr lang="en-US" sz="1800" dirty="0"/>
              <a:t>Review 1 </a:t>
            </a:r>
            <a:r>
              <a:rPr lang="en-US" sz="1800" dirty="0" smtClean="0"/>
              <a:t>Conclusions </a:t>
            </a:r>
            <a:r>
              <a:rPr lang="en-US" sz="1800" dirty="0"/>
              <a:t>and </a:t>
            </a:r>
            <a:r>
              <a:rPr lang="en-US" sz="1800" dirty="0" smtClean="0"/>
              <a:t>Actions </a:t>
            </a:r>
            <a:r>
              <a:rPr lang="en-US" sz="1800" dirty="0"/>
              <a:t>2015</a:t>
            </a:r>
            <a:r>
              <a:rPr lang="en-US" sz="1800" dirty="0" smtClean="0"/>
              <a:t>:</a:t>
            </a:r>
          </a:p>
          <a:p>
            <a:pPr lvl="1"/>
            <a:r>
              <a:rPr lang="en-US" sz="1800" dirty="0" smtClean="0"/>
              <a:t>Focus </a:t>
            </a:r>
            <a:r>
              <a:rPr lang="en-US" sz="1800" dirty="0"/>
              <a:t>on the most rewarding use cases with the best exploitation </a:t>
            </a:r>
            <a:r>
              <a:rPr lang="en-US" sz="1800" dirty="0" smtClean="0"/>
              <a:t>prospects</a:t>
            </a:r>
          </a:p>
          <a:p>
            <a:pPr lvl="1"/>
            <a:r>
              <a:rPr lang="en-US" sz="1800" dirty="0" smtClean="0"/>
              <a:t>Decrease MW ambition: reduce </a:t>
            </a:r>
            <a:r>
              <a:rPr lang="en-US" sz="1800" dirty="0"/>
              <a:t>the effort on UC and put the effort on technical work </a:t>
            </a:r>
            <a:r>
              <a:rPr lang="en-US" sz="1800" dirty="0" smtClean="0"/>
              <a:t>packages</a:t>
            </a:r>
          </a:p>
        </p:txBody>
      </p:sp>
      <p:graphicFrame>
        <p:nvGraphicFramePr>
          <p:cNvPr id="4" name="Tableau 3"/>
          <p:cNvGraphicFramePr>
            <a:graphicFrameLocks noGrp="1"/>
          </p:cNvGraphicFramePr>
          <p:nvPr>
            <p:extLst>
              <p:ext uri="{D42A27DB-BD31-4B8C-83A1-F6EECF244321}">
                <p14:modId xmlns:p14="http://schemas.microsoft.com/office/powerpoint/2010/main" val="3947299273"/>
              </p:ext>
            </p:extLst>
          </p:nvPr>
        </p:nvGraphicFramePr>
        <p:xfrm>
          <a:off x="755576" y="2204864"/>
          <a:ext cx="7920880" cy="1188720"/>
        </p:xfrm>
        <a:graphic>
          <a:graphicData uri="http://schemas.openxmlformats.org/drawingml/2006/table">
            <a:tbl>
              <a:tblPr firstRow="1" bandRow="1">
                <a:tableStyleId>{2D5ABB26-0587-4C30-8999-92F81FD0307C}</a:tableStyleId>
              </a:tblPr>
              <a:tblGrid>
                <a:gridCol w="1944216"/>
                <a:gridCol w="5976664"/>
              </a:tblGrid>
              <a:tr h="370840">
                <a:tc>
                  <a:txBody>
                    <a:bodyPr/>
                    <a:lstStyle/>
                    <a:p>
                      <a:r>
                        <a:rPr lang="fr-FR" sz="2000" b="1" dirty="0" smtClean="0">
                          <a:latin typeface="Arial" panose="020B0604020202020204" pitchFamily="34" charset="0"/>
                          <a:cs typeface="Arial" panose="020B0604020202020204" pitchFamily="34" charset="0"/>
                        </a:rPr>
                        <a:t>Airbus</a:t>
                      </a:r>
                      <a:r>
                        <a:rPr lang="fr-FR" sz="2000" dirty="0" smtClean="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r>
                        <a:rPr lang="fr-FR" sz="2000" dirty="0" err="1" smtClean="0">
                          <a:latin typeface="Arial" panose="020B0604020202020204" pitchFamily="34" charset="0"/>
                          <a:cs typeface="Arial" panose="020B0604020202020204" pitchFamily="34" charset="0"/>
                        </a:rPr>
                        <a:t>Regulation</a:t>
                      </a:r>
                      <a:r>
                        <a:rPr lang="fr-FR" sz="2000" dirty="0" smtClean="0">
                          <a:latin typeface="Arial" panose="020B0604020202020204" pitchFamily="34" charset="0"/>
                          <a:cs typeface="Arial" panose="020B0604020202020204" pitchFamily="34" charset="0"/>
                        </a:rPr>
                        <a:t> documentation &amp; Design </a:t>
                      </a:r>
                      <a:r>
                        <a:rPr lang="fr-FR" sz="2000" dirty="0" err="1" smtClean="0">
                          <a:latin typeface="Arial" panose="020B0604020202020204" pitchFamily="34" charset="0"/>
                          <a:cs typeface="Arial" panose="020B0604020202020204" pitchFamily="34" charset="0"/>
                        </a:rPr>
                        <a:t>rule</a:t>
                      </a:r>
                      <a:r>
                        <a:rPr lang="fr-FR" sz="2000" dirty="0" smtClean="0">
                          <a:latin typeface="Arial" panose="020B0604020202020204" pitchFamily="34" charset="0"/>
                          <a:cs typeface="Arial" panose="020B0604020202020204" pitchFamily="34" charset="0"/>
                        </a:rPr>
                        <a:t> </a:t>
                      </a:r>
                      <a:r>
                        <a:rPr lang="fr-FR" sz="2000" dirty="0" err="1" smtClean="0">
                          <a:latin typeface="Arial" panose="020B0604020202020204" pitchFamily="34" charset="0"/>
                          <a:cs typeface="Arial" panose="020B0604020202020204" pitchFamily="34" charset="0"/>
                        </a:rPr>
                        <a:t>repository</a:t>
                      </a:r>
                      <a:r>
                        <a:rPr lang="fr-FR" sz="2000" dirty="0" smtClean="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r>
              <a:tr h="370840">
                <a:tc>
                  <a:txBody>
                    <a:bodyPr/>
                    <a:lstStyle/>
                    <a:p>
                      <a:r>
                        <a:rPr lang="fr-FR" sz="2000" b="1" dirty="0" err="1" smtClean="0">
                          <a:latin typeface="Arial" panose="020B0604020202020204" pitchFamily="34" charset="0"/>
                          <a:cs typeface="Arial" panose="020B0604020202020204" pitchFamily="34" charset="0"/>
                        </a:rPr>
                        <a:t>Havelsan</a:t>
                      </a:r>
                      <a:r>
                        <a:rPr lang="fr-FR" sz="2000" dirty="0" smtClean="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err="1" smtClean="0">
                          <a:latin typeface="Arial" panose="020B0604020202020204" pitchFamily="34" charset="0"/>
                          <a:cs typeface="Arial" panose="020B0604020202020204" pitchFamily="34" charset="0"/>
                        </a:rPr>
                        <a:t>Requirement</a:t>
                      </a:r>
                      <a:r>
                        <a:rPr lang="fr-FR" sz="2000" dirty="0" smtClean="0">
                          <a:latin typeface="Arial" panose="020B0604020202020204" pitchFamily="34" charset="0"/>
                          <a:cs typeface="Arial" panose="020B0604020202020204" pitchFamily="34" charset="0"/>
                        </a:rPr>
                        <a:t> and ALM </a:t>
                      </a:r>
                      <a:r>
                        <a:rPr lang="fr-FR" sz="2000" dirty="0" err="1" smtClean="0">
                          <a:latin typeface="Arial" panose="020B0604020202020204" pitchFamily="34" charset="0"/>
                          <a:cs typeface="Arial" panose="020B0604020202020204" pitchFamily="34" charset="0"/>
                        </a:rPr>
                        <a:t>tool</a:t>
                      </a:r>
                      <a:endParaRPr lang="fr-FR" sz="2000" dirty="0" smtClean="0">
                        <a:latin typeface="Arial" panose="020B0604020202020204" pitchFamily="34" charset="0"/>
                        <a:cs typeface="Arial" panose="020B0604020202020204" pitchFamily="34" charset="0"/>
                      </a:endParaRPr>
                    </a:p>
                  </a:txBody>
                  <a:tcPr/>
                </a:tc>
              </a:tr>
              <a:tr h="370840">
                <a:tc>
                  <a:txBody>
                    <a:bodyPr/>
                    <a:lstStyle/>
                    <a:p>
                      <a:r>
                        <a:rPr lang="fr-FR" sz="2000" b="1" dirty="0" smtClean="0">
                          <a:latin typeface="Arial" panose="020B0604020202020204" pitchFamily="34" charset="0"/>
                          <a:cs typeface="Arial" panose="020B0604020202020204" pitchFamily="34" charset="0"/>
                        </a:rPr>
                        <a:t>Ford </a:t>
                      </a:r>
                      <a:r>
                        <a:rPr lang="fr-FR" sz="2000" b="1" dirty="0" err="1" smtClean="0">
                          <a:latin typeface="Arial" panose="020B0604020202020204" pitchFamily="34" charset="0"/>
                          <a:cs typeface="Arial" panose="020B0604020202020204" pitchFamily="34" charset="0"/>
                        </a:rPr>
                        <a:t>Otosan</a:t>
                      </a:r>
                      <a:r>
                        <a:rPr lang="fr-FR" sz="2000" b="1" dirty="0" smtClean="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smtClean="0">
                          <a:latin typeface="Arial" panose="020B0604020202020204" pitchFamily="34" charset="0"/>
                          <a:cs typeface="Arial" panose="020B0604020202020204" pitchFamily="34" charset="0"/>
                        </a:rPr>
                        <a:t>Design </a:t>
                      </a:r>
                      <a:r>
                        <a:rPr lang="fr-FR" sz="2000" dirty="0" err="1" smtClean="0">
                          <a:latin typeface="Arial" panose="020B0604020202020204" pitchFamily="34" charset="0"/>
                          <a:cs typeface="Arial" panose="020B0604020202020204" pitchFamily="34" charset="0"/>
                        </a:rPr>
                        <a:t>specification</a:t>
                      </a:r>
                      <a:r>
                        <a:rPr lang="fr-FR" sz="2000" dirty="0" smtClean="0">
                          <a:latin typeface="Arial" panose="020B0604020202020204" pitchFamily="34" charset="0"/>
                          <a:cs typeface="Arial" panose="020B0604020202020204" pitchFamily="34" charset="0"/>
                        </a:rPr>
                        <a:t> </a:t>
                      </a:r>
                      <a:r>
                        <a:rPr lang="fr-FR" sz="2000" dirty="0" err="1" smtClean="0">
                          <a:latin typeface="Arial" panose="020B0604020202020204" pitchFamily="34" charset="0"/>
                          <a:cs typeface="Arial" panose="020B0604020202020204" pitchFamily="34" charset="0"/>
                        </a:rPr>
                        <a:t>with</a:t>
                      </a:r>
                      <a:r>
                        <a:rPr lang="fr-FR" sz="2000" dirty="0" smtClean="0">
                          <a:latin typeface="Arial" panose="020B0604020202020204" pitchFamily="34" charset="0"/>
                          <a:cs typeface="Arial" panose="020B0604020202020204" pitchFamily="34" charset="0"/>
                        </a:rPr>
                        <a:t> CAD (FEAD, GDR)</a:t>
                      </a:r>
                    </a:p>
                  </a:txBody>
                  <a:tcPr/>
                </a:tc>
              </a:tr>
            </a:tbl>
          </a:graphicData>
        </a:graphic>
      </p:graphicFrame>
      <p:sp>
        <p:nvSpPr>
          <p:cNvPr id="5" name="Rectangle 4"/>
          <p:cNvSpPr/>
          <p:nvPr/>
        </p:nvSpPr>
        <p:spPr>
          <a:xfrm>
            <a:off x="611560" y="1556792"/>
            <a:ext cx="2727285" cy="523220"/>
          </a:xfrm>
          <a:prstGeom prst="rect">
            <a:avLst/>
          </a:prstGeom>
        </p:spPr>
        <p:txBody>
          <a:bodyPr wrap="none">
            <a:spAutoFit/>
          </a:bodyPr>
          <a:lstStyle/>
          <a:p>
            <a:r>
              <a:rPr lang="en-US" sz="2800" u="sng" dirty="0"/>
              <a:t>3 main use cases</a:t>
            </a:r>
            <a:r>
              <a:rPr lang="en-US" sz="2800" dirty="0"/>
              <a:t>:</a:t>
            </a:r>
            <a:endParaRPr lang="fr-FR" sz="2800" dirty="0"/>
          </a:p>
        </p:txBody>
      </p:sp>
    </p:spTree>
    <p:extLst>
      <p:ext uri="{BB962C8B-B14F-4D97-AF65-F5344CB8AC3E}">
        <p14:creationId xmlns:p14="http://schemas.microsoft.com/office/powerpoint/2010/main" val="1486180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r>
              <a:rPr lang="en-US" dirty="0" smtClean="0"/>
              <a:t>Status 1</a:t>
            </a:r>
            <a:r>
              <a:rPr lang="en-US" baseline="30000" dirty="0" smtClean="0"/>
              <a:t>st</a:t>
            </a:r>
            <a:r>
              <a:rPr lang="en-US" dirty="0" smtClean="0"/>
              <a:t> iteration*: synchronizing the SIDP KB content and rule text part</a:t>
            </a:r>
          </a:p>
          <a:p>
            <a:pPr lvl="1"/>
            <a:r>
              <a:rPr lang="en-US" sz="1800" dirty="0" smtClean="0"/>
              <a:t>Experimented using WP2 parser  + WP4 MW Core</a:t>
            </a:r>
            <a:endParaRPr lang="en-US" dirty="0" smtClean="0"/>
          </a:p>
        </p:txBody>
      </p:sp>
      <p:sp>
        <p:nvSpPr>
          <p:cNvPr id="12" name="Titre 1"/>
          <p:cNvSpPr>
            <a:spLocks noGrp="1"/>
          </p:cNvSpPr>
          <p:nvPr>
            <p:ph type="title"/>
          </p:nvPr>
        </p:nvSpPr>
        <p:spPr>
          <a:xfrm>
            <a:off x="539391" y="144000"/>
            <a:ext cx="6569242" cy="828000"/>
          </a:xfrm>
        </p:spPr>
        <p:txBody>
          <a:bodyPr/>
          <a:lstStyle/>
          <a:p>
            <a:r>
              <a:rPr lang="en-GB" sz="1800" dirty="0" smtClean="0"/>
              <a:t>On going tests = Use </a:t>
            </a:r>
            <a:r>
              <a:rPr lang="en-GB" sz="1800" dirty="0"/>
              <a:t>a Component taxonomy (~BOM) as a reference to annotate rules (rules as Text part / Taxonomy as Model part</a:t>
            </a:r>
            <a:r>
              <a:rPr lang="en-GB" sz="1800" dirty="0" smtClean="0"/>
              <a:t>) - </a:t>
            </a:r>
            <a:r>
              <a:rPr lang="en-US" sz="1800" dirty="0" smtClean="0"/>
              <a:t>WP2+WP4 Core</a:t>
            </a:r>
            <a:endParaRPr lang="fr-FR" sz="1800" dirty="0"/>
          </a:p>
        </p:txBody>
      </p:sp>
      <p:sp>
        <p:nvSpPr>
          <p:cNvPr id="2" name="ZoneTexte 1"/>
          <p:cNvSpPr txBox="1"/>
          <p:nvPr/>
        </p:nvSpPr>
        <p:spPr>
          <a:xfrm>
            <a:off x="1068907" y="6165304"/>
            <a:ext cx="5452070" cy="646331"/>
          </a:xfrm>
          <a:prstGeom prst="rect">
            <a:avLst/>
          </a:prstGeom>
          <a:noFill/>
        </p:spPr>
        <p:txBody>
          <a:bodyPr wrap="none" rtlCol="0">
            <a:spAutoFit/>
          </a:bodyPr>
          <a:lstStyle/>
          <a:p>
            <a:r>
              <a:rPr lang="en-US" dirty="0"/>
              <a:t>1</a:t>
            </a:r>
            <a:r>
              <a:rPr lang="en-US" baseline="30000" dirty="0"/>
              <a:t>st</a:t>
            </a:r>
            <a:r>
              <a:rPr lang="en-US" dirty="0"/>
              <a:t> </a:t>
            </a:r>
            <a:r>
              <a:rPr lang="en-US" dirty="0" smtClean="0"/>
              <a:t>iteration = using individual DP normalized sentences”</a:t>
            </a:r>
          </a:p>
          <a:p>
            <a:r>
              <a:rPr lang="en-US" dirty="0" smtClean="0"/>
              <a:t>2d iteration = using NL DP inside documents</a:t>
            </a:r>
            <a:endParaRPr lang="fr-FR" dirty="0"/>
          </a:p>
        </p:txBody>
      </p:sp>
      <p:sp>
        <p:nvSpPr>
          <p:cNvPr id="6" name="ZoneTexte 5"/>
          <p:cNvSpPr txBox="1"/>
          <p:nvPr/>
        </p:nvSpPr>
        <p:spPr>
          <a:xfrm>
            <a:off x="929182" y="6208846"/>
            <a:ext cx="300082" cy="369332"/>
          </a:xfrm>
          <a:prstGeom prst="rect">
            <a:avLst/>
          </a:prstGeom>
          <a:noFill/>
        </p:spPr>
        <p:txBody>
          <a:bodyPr wrap="none" rtlCol="0">
            <a:spAutoFit/>
          </a:bodyPr>
          <a:lstStyle/>
          <a:p>
            <a:r>
              <a:rPr lang="fr-FR" dirty="0" smtClean="0"/>
              <a:t>*</a:t>
            </a:r>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63" y="2254784"/>
            <a:ext cx="7384628" cy="391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re 1"/>
          <p:cNvSpPr>
            <a:spLocks noGrp="1"/>
          </p:cNvSpPr>
          <p:nvPr>
            <p:ph type="title"/>
          </p:nvPr>
        </p:nvSpPr>
        <p:spPr/>
        <p:txBody>
          <a:bodyPr/>
          <a:lstStyle/>
          <a:p>
            <a:r>
              <a:rPr lang="en-GB" dirty="0" smtClean="0"/>
              <a:t>Ex</a:t>
            </a:r>
            <a:r>
              <a:rPr lang="en-GB" dirty="0"/>
              <a:t>. A/C </a:t>
            </a:r>
            <a:r>
              <a:rPr lang="en-GB" dirty="0" smtClean="0"/>
              <a:t>wiring - Traceability </a:t>
            </a:r>
            <a:r>
              <a:rPr lang="en-GB" dirty="0" smtClean="0"/>
              <a:t>with other artefacts</a:t>
            </a:r>
            <a:endParaRPr lang="en-GB"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620125"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987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6099" y="1219203"/>
            <a:ext cx="8352472" cy="5040000"/>
          </a:xfrm>
        </p:spPr>
        <p:txBody>
          <a:bodyPr/>
          <a:lstStyle/>
          <a:p>
            <a:pPr marL="360362" lvl="1" indent="0">
              <a:buNone/>
            </a:pPr>
            <a:r>
              <a:rPr lang="en-US" dirty="0" smtClean="0"/>
              <a:t>Status : synchronizing the SIDP domain artefacts</a:t>
            </a:r>
          </a:p>
          <a:p>
            <a:pPr lvl="1"/>
            <a:r>
              <a:rPr lang="en-US" sz="1800" dirty="0" smtClean="0"/>
              <a:t>Test using WP3 </a:t>
            </a:r>
            <a:r>
              <a:rPr lang="en-US" sz="1800" dirty="0" err="1" smtClean="0"/>
              <a:t>Tarsky</a:t>
            </a:r>
            <a:endParaRPr lang="en-US" dirty="0" smtClean="0"/>
          </a:p>
        </p:txBody>
      </p:sp>
      <p:sp>
        <p:nvSpPr>
          <p:cNvPr id="12" name="Titre 1"/>
          <p:cNvSpPr>
            <a:spLocks noGrp="1"/>
          </p:cNvSpPr>
          <p:nvPr>
            <p:ph type="title"/>
          </p:nvPr>
        </p:nvSpPr>
        <p:spPr>
          <a:xfrm>
            <a:off x="468000" y="144000"/>
            <a:ext cx="6768296" cy="828000"/>
          </a:xfrm>
        </p:spPr>
        <p:txBody>
          <a:bodyPr>
            <a:noAutofit/>
          </a:bodyPr>
          <a:lstStyle/>
          <a:p>
            <a:r>
              <a:rPr lang="en-GB" sz="1800" dirty="0"/>
              <a:t>On going tests = </a:t>
            </a:r>
            <a:r>
              <a:rPr lang="en-GB" sz="1800" dirty="0" smtClean="0"/>
              <a:t>Extend </a:t>
            </a:r>
            <a:r>
              <a:rPr lang="en-GB" sz="1800" dirty="0"/>
              <a:t>first approach to annotate other </a:t>
            </a:r>
            <a:r>
              <a:rPr lang="en-GB" sz="1800" dirty="0" smtClean="0"/>
              <a:t>artefacts/models and reason about them - </a:t>
            </a:r>
            <a:r>
              <a:rPr lang="en-US" sz="1800" dirty="0" smtClean="0"/>
              <a:t>WP2+WP3+WP4</a:t>
            </a:r>
            <a:r>
              <a:rPr lang="en-US" sz="1600" dirty="0" smtClean="0"/>
              <a:t> </a:t>
            </a:r>
            <a:r>
              <a:rPr lang="en-US" sz="1600" dirty="0"/>
              <a:t>Core</a:t>
            </a:r>
            <a:endParaRPr lang="en-GB" sz="1600" dirty="0"/>
          </a:p>
        </p:txBody>
      </p:sp>
      <p:sp>
        <p:nvSpPr>
          <p:cNvPr id="6" name="ZoneTexte 5"/>
          <p:cNvSpPr txBox="1"/>
          <p:nvPr/>
        </p:nvSpPr>
        <p:spPr>
          <a:xfrm>
            <a:off x="929182" y="6208846"/>
            <a:ext cx="300082" cy="369332"/>
          </a:xfrm>
          <a:prstGeom prst="rect">
            <a:avLst/>
          </a:prstGeom>
          <a:noFill/>
        </p:spPr>
        <p:txBody>
          <a:bodyPr wrap="none" rtlCol="0">
            <a:spAutoFit/>
          </a:bodyPr>
          <a:lstStyle/>
          <a:p>
            <a:r>
              <a:rPr lang="fr-FR" dirty="0" smtClean="0"/>
              <a:t>*</a:t>
            </a:r>
            <a:endParaRPr lang="fr-FR" dirty="0"/>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070" y="1996470"/>
            <a:ext cx="7190531" cy="449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555776" y="2681255"/>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11560" y="3140968"/>
            <a:ext cx="2438065" cy="875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SIDP traceability model</a:t>
            </a:r>
            <a:endParaRPr lang="en-GB" dirty="0"/>
          </a:p>
        </p:txBody>
      </p:sp>
      <p:sp>
        <p:nvSpPr>
          <p:cNvPr id="17" name="Rectangle 16"/>
          <p:cNvSpPr/>
          <p:nvPr/>
        </p:nvSpPr>
        <p:spPr>
          <a:xfrm>
            <a:off x="5386295" y="2666921"/>
            <a:ext cx="2664296" cy="211589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516216" y="3349917"/>
            <a:ext cx="2493071" cy="64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DP NL text in documents</a:t>
            </a:r>
            <a:endParaRPr lang="en-GB" dirty="0"/>
          </a:p>
        </p:txBody>
      </p:sp>
    </p:spTree>
    <p:extLst>
      <p:ext uri="{BB962C8B-B14F-4D97-AF65-F5344CB8AC3E}">
        <p14:creationId xmlns:p14="http://schemas.microsoft.com/office/powerpoint/2010/main" val="22082790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AIRBUS industrial use cases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endParaRPr lang="en-US" sz="1600" i="1" dirty="0" smtClean="0"/>
          </a:p>
          <a:p>
            <a:pPr algn="r"/>
            <a:r>
              <a:rPr lang="en-US" sz="1600" i="1" dirty="0" smtClean="0"/>
              <a:t>AIRBUS GROUP INNOVATIONS</a:t>
            </a:r>
            <a:endParaRPr lang="en-US" sz="1600" i="1" dirty="0"/>
          </a:p>
          <a:p>
            <a:pPr algn="r"/>
            <a:endParaRPr lang="en-US" sz="1600" i="1" dirty="0"/>
          </a:p>
        </p:txBody>
      </p:sp>
    </p:spTree>
    <p:extLst>
      <p:ext uri="{BB962C8B-B14F-4D97-AF65-F5344CB8AC3E}">
        <p14:creationId xmlns:p14="http://schemas.microsoft.com/office/powerpoint/2010/main" val="2643417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Airbus use cases in </a:t>
            </a:r>
            <a:r>
              <a:rPr lang="fr-FR" dirty="0" err="1" smtClean="0"/>
              <a:t>ModelWriter</a:t>
            </a:r>
            <a:endParaRPr lang="fr-FR" dirty="0"/>
          </a:p>
        </p:txBody>
      </p:sp>
      <p:sp>
        <p:nvSpPr>
          <p:cNvPr id="3" name="Espace réservé du contenu 2"/>
          <p:cNvSpPr>
            <a:spLocks noGrp="1"/>
          </p:cNvSpPr>
          <p:nvPr>
            <p:ph idx="1"/>
          </p:nvPr>
        </p:nvSpPr>
        <p:spPr/>
        <p:txBody>
          <a:bodyPr/>
          <a:lstStyle/>
          <a:p>
            <a:r>
              <a:rPr lang="en-GB" sz="2000" dirty="0" smtClean="0"/>
              <a:t>We decided to concentrate on some problematics related to System </a:t>
            </a:r>
            <a:r>
              <a:rPr lang="en-GB" sz="2000" dirty="0"/>
              <a:t>Installation </a:t>
            </a:r>
            <a:endParaRPr lang="en-GB" sz="2000" dirty="0" smtClean="0"/>
          </a:p>
          <a:p>
            <a:pPr lvl="1"/>
            <a:r>
              <a:rPr lang="en-GB" sz="1600" dirty="0" smtClean="0"/>
              <a:t>SIDP </a:t>
            </a:r>
            <a:r>
              <a:rPr lang="en-GB" sz="1600" dirty="0"/>
              <a:t>is used (under Non Disclosure agreement) as a use </a:t>
            </a:r>
            <a:r>
              <a:rPr lang="en-GB" sz="1600" dirty="0" smtClean="0"/>
              <a:t>case</a:t>
            </a:r>
            <a:endParaRPr lang="en-GB" sz="1800" dirty="0" smtClean="0"/>
          </a:p>
          <a:p>
            <a:r>
              <a:rPr lang="en-GB" sz="2000" dirty="0" smtClean="0"/>
              <a:t>We primarily focus on Electrical, Water Waste, </a:t>
            </a:r>
            <a:r>
              <a:rPr lang="en-GB" sz="2000" dirty="0"/>
              <a:t>and </a:t>
            </a:r>
            <a:r>
              <a:rPr lang="en-GB" sz="2000" dirty="0" smtClean="0"/>
              <a:t>Fuel Systems</a:t>
            </a:r>
          </a:p>
          <a:p>
            <a:pPr lvl="1"/>
            <a:endParaRPr lang="en-GB" sz="1100" dirty="0"/>
          </a:p>
          <a:p>
            <a:r>
              <a:rPr lang="en-GB" sz="2000" dirty="0" smtClean="0"/>
              <a:t>System installation:</a:t>
            </a:r>
          </a:p>
          <a:p>
            <a:pPr lvl="1"/>
            <a:r>
              <a:rPr lang="en-GB" sz="1800" dirty="0" smtClean="0"/>
              <a:t>obeys to some Regulations </a:t>
            </a:r>
          </a:p>
          <a:p>
            <a:pPr lvl="1"/>
            <a:r>
              <a:rPr lang="en-GB" sz="1800" dirty="0" smtClean="0"/>
              <a:t>is specified by some rules/requirements/principles</a:t>
            </a:r>
          </a:p>
          <a:p>
            <a:pPr lvl="1"/>
            <a:r>
              <a:rPr lang="en-GB" sz="1800" dirty="0" smtClean="0"/>
              <a:t>the design and the manufactured product are checked against these rules</a:t>
            </a:r>
          </a:p>
        </p:txBody>
      </p:sp>
      <p:grpSp>
        <p:nvGrpSpPr>
          <p:cNvPr id="9" name="Groupe 8"/>
          <p:cNvGrpSpPr/>
          <p:nvPr/>
        </p:nvGrpSpPr>
        <p:grpSpPr>
          <a:xfrm>
            <a:off x="1115615" y="4353394"/>
            <a:ext cx="2756297" cy="2200797"/>
            <a:chOff x="288925" y="3875088"/>
            <a:chExt cx="3582988" cy="2690812"/>
          </a:xfrm>
        </p:grpSpPr>
        <p:pic>
          <p:nvPicPr>
            <p:cNvPr id="5" name="Picture 36" descr="C:\Dokumente und Einstellungen\THA1J8\Eigene Dateien\Analysis_8068VB\trend screenshots\MD_junction_Problem.bmp"/>
            <p:cNvPicPr>
              <a:picLocks noChangeAspect="1" noChangeArrowheads="1"/>
            </p:cNvPicPr>
            <p:nvPr/>
          </p:nvPicPr>
          <p:blipFill>
            <a:blip r:embed="rId2">
              <a:extLst>
                <a:ext uri="{28A0092B-C50C-407E-A947-70E740481C1C}">
                  <a14:useLocalDpi xmlns:a14="http://schemas.microsoft.com/office/drawing/2010/main" val="0"/>
                </a:ext>
              </a:extLst>
            </a:blip>
            <a:srcRect l="24330" t="7629" r="26509" b="48657"/>
            <a:stretch>
              <a:fillRect/>
            </a:stretch>
          </p:blipFill>
          <p:spPr bwMode="auto">
            <a:xfrm>
              <a:off x="288925" y="3875088"/>
              <a:ext cx="3582988" cy="2619375"/>
            </a:xfrm>
            <a:prstGeom prst="rect">
              <a:avLst/>
            </a:prstGeom>
            <a:noFill/>
            <a:extLst>
              <a:ext uri="{909E8E84-426E-40DD-AFC4-6F175D3DCCD1}">
                <a14:hiddenFill xmlns:a14="http://schemas.microsoft.com/office/drawing/2010/main">
                  <a:solidFill>
                    <a:srgbClr val="FFFFFF"/>
                  </a:solidFill>
                </a14:hiddenFill>
              </a:ext>
            </a:extLst>
          </p:spPr>
        </p:pic>
        <p:sp>
          <p:nvSpPr>
            <p:cNvPr id="6" name="Oval 38"/>
            <p:cNvSpPr>
              <a:spLocks noChangeArrowheads="1"/>
            </p:cNvSpPr>
            <p:nvPr/>
          </p:nvSpPr>
          <p:spPr bwMode="auto">
            <a:xfrm>
              <a:off x="1417638" y="5661025"/>
              <a:ext cx="1027112"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fr-FR"/>
            </a:p>
          </p:txBody>
        </p:sp>
      </p:grpSp>
      <p:grpSp>
        <p:nvGrpSpPr>
          <p:cNvPr id="8" name="Groupe 7"/>
          <p:cNvGrpSpPr/>
          <p:nvPr/>
        </p:nvGrpSpPr>
        <p:grpSpPr>
          <a:xfrm>
            <a:off x="5257800" y="4365103"/>
            <a:ext cx="2986608" cy="1911871"/>
            <a:chOff x="5257800" y="3876675"/>
            <a:chExt cx="3449638" cy="2400300"/>
          </a:xfrm>
        </p:grpSpPr>
        <p:pic>
          <p:nvPicPr>
            <p:cNvPr id="4" name="Picture 35" descr="C:\Dokumente und Einstellungen\THA1J8\Desktop\new\P1010065.JPG"/>
            <p:cNvPicPr>
              <a:picLocks noChangeAspect="1" noChangeArrowheads="1"/>
            </p:cNvPicPr>
            <p:nvPr/>
          </p:nvPicPr>
          <p:blipFill>
            <a:blip r:embed="rId3">
              <a:extLst>
                <a:ext uri="{28A0092B-C50C-407E-A947-70E740481C1C}">
                  <a14:useLocalDpi xmlns:a14="http://schemas.microsoft.com/office/drawing/2010/main" val="0"/>
                </a:ext>
              </a:extLst>
            </a:blip>
            <a:srcRect l="23108" t="8932" r="30951" b="48459"/>
            <a:stretch>
              <a:fillRect/>
            </a:stretch>
          </p:blipFill>
          <p:spPr bwMode="auto">
            <a:xfrm>
              <a:off x="5257800" y="3876675"/>
              <a:ext cx="3449638" cy="24003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39"/>
            <p:cNvSpPr>
              <a:spLocks noChangeArrowheads="1"/>
            </p:cNvSpPr>
            <p:nvPr/>
          </p:nvSpPr>
          <p:spPr bwMode="auto">
            <a:xfrm>
              <a:off x="7419975" y="5281613"/>
              <a:ext cx="1027113" cy="904875"/>
            </a:xfrm>
            <a:prstGeom prst="ellipse">
              <a:avLst/>
            </a:prstGeom>
            <a:noFill/>
            <a:ln w="444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fr-FR"/>
            </a:p>
          </p:txBody>
        </p:sp>
      </p:grpSp>
      <p:sp>
        <p:nvSpPr>
          <p:cNvPr id="10" name="Bouton d’action : Suivant 2">
            <a:hlinkClick r:id="rId4" action="ppaction://hlinksldjump" highlightClick="1"/>
          </p:cNvPr>
          <p:cNvSpPr>
            <a:spLocks noChangeArrowheads="1"/>
          </p:cNvSpPr>
          <p:nvPr/>
        </p:nvSpPr>
        <p:spPr bwMode="auto">
          <a:xfrm>
            <a:off x="4048126" y="328498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1" name="Bouton d’action : Suivant 2">
            <a:hlinkClick r:id="rId5" action="ppaction://hlinksldjump" highlightClick="1"/>
          </p:cNvPr>
          <p:cNvSpPr>
            <a:spLocks noChangeArrowheads="1"/>
          </p:cNvSpPr>
          <p:nvPr/>
        </p:nvSpPr>
        <p:spPr bwMode="auto">
          <a:xfrm>
            <a:off x="6309780" y="3619748"/>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2" name="Bouton d’action : Suivant 2">
            <a:hlinkClick r:id="rId6" action="ppaction://hlinksldjump" highlightClick="1"/>
          </p:cNvPr>
          <p:cNvSpPr>
            <a:spLocks noChangeArrowheads="1"/>
          </p:cNvSpPr>
          <p:nvPr/>
        </p:nvSpPr>
        <p:spPr bwMode="auto">
          <a:xfrm>
            <a:off x="8702650" y="3966964"/>
            <a:ext cx="361950" cy="215900"/>
          </a:xfrm>
          <a:prstGeom prst="actionButtonForwardNext">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Tree>
    <p:extLst>
      <p:ext uri="{BB962C8B-B14F-4D97-AF65-F5344CB8AC3E}">
        <p14:creationId xmlns:p14="http://schemas.microsoft.com/office/powerpoint/2010/main" val="987601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p:cNvSpPr>
            <a:spLocks noGrp="1"/>
          </p:cNvSpPr>
          <p:nvPr>
            <p:ph type="title"/>
          </p:nvPr>
        </p:nvSpPr>
        <p:spPr/>
        <p:txBody>
          <a:bodyPr/>
          <a:lstStyle/>
          <a:p>
            <a:r>
              <a:rPr lang="fr-FR" dirty="0" smtClean="0"/>
              <a:t>Certification </a:t>
            </a:r>
            <a:r>
              <a:rPr lang="fr-FR" dirty="0" err="1" smtClean="0"/>
              <a:t>Specification</a:t>
            </a:r>
            <a:r>
              <a:rPr lang="fr-FR" dirty="0" smtClean="0"/>
              <a:t> – CS 25 (EASA)</a:t>
            </a:r>
          </a:p>
        </p:txBody>
      </p:sp>
      <p:sp>
        <p:nvSpPr>
          <p:cNvPr id="17415" name="Bouton d'action : Précédent 12">
            <a:hlinkClick r:id="rId2"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
        <p:nvSpPr>
          <p:cNvPr id="10" name="Rectangle 21"/>
          <p:cNvSpPr txBox="1">
            <a:spLocks noChangeArrowheads="1"/>
          </p:cNvSpPr>
          <p:nvPr/>
        </p:nvSpPr>
        <p:spPr>
          <a:xfrm>
            <a:off x="323528" y="1332000"/>
            <a:ext cx="8352472"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endParaRPr lang="fr-FR" smtClean="0"/>
          </a:p>
          <a:p>
            <a:pPr>
              <a:buFont typeface="Arial" charset="0"/>
              <a:buNone/>
            </a:pPr>
            <a:endParaRPr lang="fr-FR" smtClean="0"/>
          </a:p>
          <a:p>
            <a:pPr>
              <a:buFont typeface="Arial" charset="0"/>
              <a:buNone/>
            </a:pPr>
            <a:endParaRPr lang="fr-FR" smtClean="0"/>
          </a:p>
          <a:p>
            <a:pPr>
              <a:buFont typeface="Arial" charset="0"/>
              <a:buNone/>
            </a:pPr>
            <a:endParaRPr lang="fr-FR" dirty="0" smtClean="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l="3244" t="10394" r="32195" b="3612"/>
          <a:stretch>
            <a:fillRect/>
          </a:stretch>
        </p:blipFill>
        <p:spPr bwMode="auto">
          <a:xfrm>
            <a:off x="646897" y="1376090"/>
            <a:ext cx="5976937" cy="49752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764164" y="3893865"/>
            <a:ext cx="2028388" cy="360363"/>
          </a:xfrm>
          <a:prstGeom prst="rect">
            <a:avLst/>
          </a:prstGeom>
          <a:noFill/>
          <a:ln w="381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pPr algn="ctr">
              <a:lnSpc>
                <a:spcPct val="80000"/>
              </a:lnSpc>
              <a:spcBef>
                <a:spcPct val="50000"/>
              </a:spcBef>
            </a:pPr>
            <a:endParaRPr lang="fr-FR"/>
          </a:p>
        </p:txBody>
      </p:sp>
      <p:grpSp>
        <p:nvGrpSpPr>
          <p:cNvPr id="13" name="Groupe 15"/>
          <p:cNvGrpSpPr>
            <a:grpSpLocks/>
          </p:cNvGrpSpPr>
          <p:nvPr/>
        </p:nvGrpSpPr>
        <p:grpSpPr bwMode="auto">
          <a:xfrm>
            <a:off x="3036878" y="1700808"/>
            <a:ext cx="5639123" cy="3929848"/>
            <a:chOff x="3779912" y="1340768"/>
            <a:chExt cx="4539013" cy="3929768"/>
          </a:xfrm>
        </p:grpSpPr>
        <p:sp>
          <p:nvSpPr>
            <p:cNvPr id="14" name="Ellipse 13"/>
            <p:cNvSpPr/>
            <p:nvPr/>
          </p:nvSpPr>
          <p:spPr bwMode="auto">
            <a:xfrm>
              <a:off x="3779912" y="1340768"/>
              <a:ext cx="1944847" cy="129537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algn="ctr">
                <a:lnSpc>
                  <a:spcPct val="80000"/>
                </a:lnSpc>
                <a:spcBef>
                  <a:spcPct val="50000"/>
                </a:spcBef>
                <a:defRPr/>
              </a:pPr>
              <a:endParaRPr lang="en-GB">
                <a:cs typeface="+mn-cs"/>
              </a:endParaRPr>
            </a:p>
          </p:txBody>
        </p:sp>
        <p:sp>
          <p:nvSpPr>
            <p:cNvPr id="15" name="ZoneTexte 14"/>
            <p:cNvSpPr txBox="1"/>
            <p:nvPr/>
          </p:nvSpPr>
          <p:spPr>
            <a:xfrm>
              <a:off x="4067274" y="3285417"/>
              <a:ext cx="4251651" cy="1985119"/>
            </a:xfrm>
            <a:prstGeom prst="rect">
              <a:avLst/>
            </a:prstGeom>
            <a:solidFill>
              <a:schemeClr val="bg1"/>
            </a:solidFill>
            <a:ln>
              <a:solidFill>
                <a:schemeClr val="bg2">
                  <a:lumMod val="10000"/>
                </a:schemeClr>
              </a:solidFill>
            </a:ln>
            <a:effectLst>
              <a:outerShdw blurRad="50800" dist="38100" dir="5400000" algn="t" rotWithShape="0">
                <a:prstClr val="black">
                  <a:alpha val="40000"/>
                </a:prstClr>
              </a:outerShdw>
            </a:effectLst>
          </p:spPr>
          <p:txBody>
            <a:bodyPr wrap="square">
              <a:spAutoFit/>
            </a:bodyPr>
            <a:lstStyle/>
            <a:p>
              <a:pPr>
                <a:defRPr/>
              </a:pPr>
              <a:r>
                <a:rPr lang="en-GB" dirty="0">
                  <a:solidFill>
                    <a:srgbClr val="002060"/>
                  </a:solidFill>
                  <a:cs typeface="+mn-cs"/>
                </a:rPr>
                <a:t>CS 25.1701 Definition</a:t>
              </a:r>
            </a:p>
            <a:p>
              <a:pPr>
                <a:lnSpc>
                  <a:spcPct val="150000"/>
                </a:lnSpc>
                <a:defRPr/>
              </a:pPr>
              <a:r>
                <a:rPr lang="en-GB" sz="1400" dirty="0">
                  <a:solidFill>
                    <a:srgbClr val="002060"/>
                  </a:solidFill>
                  <a:cs typeface="+mn-cs"/>
                </a:rPr>
                <a:t>(a) Electrical wiring interconnection </a:t>
              </a:r>
              <a:r>
                <a:rPr lang="en-GB" sz="1400" dirty="0" smtClean="0">
                  <a:solidFill>
                    <a:srgbClr val="002060"/>
                  </a:solidFill>
                  <a:cs typeface="+mn-cs"/>
                </a:rPr>
                <a:t>system  (</a:t>
              </a:r>
              <a:r>
                <a:rPr lang="en-GB" sz="1400" dirty="0">
                  <a:solidFill>
                    <a:srgbClr val="002060"/>
                  </a:solidFill>
                  <a:cs typeface="+mn-cs"/>
                </a:rPr>
                <a:t>EWIS) means any wire, wiring device, </a:t>
              </a:r>
              <a:r>
                <a:rPr lang="en-GB" sz="1400" dirty="0" smtClean="0">
                  <a:solidFill>
                    <a:srgbClr val="002060"/>
                  </a:solidFill>
                  <a:cs typeface="+mn-cs"/>
                </a:rPr>
                <a:t>or combination </a:t>
              </a:r>
              <a:r>
                <a:rPr lang="en-GB" sz="1400" dirty="0">
                  <a:solidFill>
                    <a:srgbClr val="002060"/>
                  </a:solidFill>
                  <a:cs typeface="+mn-cs"/>
                </a:rPr>
                <a:t>of these, including </a:t>
              </a:r>
              <a:r>
                <a:rPr lang="en-GB" sz="1400" dirty="0" smtClean="0">
                  <a:solidFill>
                    <a:srgbClr val="002060"/>
                  </a:solidFill>
                  <a:cs typeface="+mn-cs"/>
                </a:rPr>
                <a:t>termination devices</a:t>
              </a:r>
              <a:r>
                <a:rPr lang="en-GB" sz="1400" dirty="0">
                  <a:solidFill>
                    <a:srgbClr val="002060"/>
                  </a:solidFill>
                  <a:cs typeface="+mn-cs"/>
                </a:rPr>
                <a:t>, installed in any area of the aeroplane </a:t>
              </a:r>
              <a:r>
                <a:rPr lang="en-GB" sz="1400" dirty="0" smtClean="0">
                  <a:solidFill>
                    <a:srgbClr val="002060"/>
                  </a:solidFill>
                  <a:cs typeface="+mn-cs"/>
                </a:rPr>
                <a:t>for the </a:t>
              </a:r>
              <a:r>
                <a:rPr lang="en-GB" sz="1400" dirty="0">
                  <a:solidFill>
                    <a:srgbClr val="002060"/>
                  </a:solidFill>
                  <a:cs typeface="+mn-cs"/>
                </a:rPr>
                <a:t>purpose of transmitting electrical energy</a:t>
              </a:r>
              <a:r>
                <a:rPr lang="en-GB" sz="1400" dirty="0" smtClean="0">
                  <a:solidFill>
                    <a:srgbClr val="002060"/>
                  </a:solidFill>
                  <a:cs typeface="+mn-cs"/>
                </a:rPr>
                <a:t>, including </a:t>
              </a:r>
              <a:r>
                <a:rPr lang="en-GB" sz="1400" dirty="0">
                  <a:solidFill>
                    <a:srgbClr val="002060"/>
                  </a:solidFill>
                  <a:cs typeface="+mn-cs"/>
                </a:rPr>
                <a:t>data and signals between two or </a:t>
              </a:r>
              <a:r>
                <a:rPr lang="en-GB" sz="1400" dirty="0" smtClean="0">
                  <a:solidFill>
                    <a:srgbClr val="002060"/>
                  </a:solidFill>
                  <a:cs typeface="+mn-cs"/>
                </a:rPr>
                <a:t>more intended </a:t>
              </a:r>
              <a:r>
                <a:rPr lang="en-GB" sz="1400" dirty="0">
                  <a:solidFill>
                    <a:srgbClr val="002060"/>
                  </a:solidFill>
                  <a:cs typeface="+mn-cs"/>
                </a:rPr>
                <a:t>termination points (...)</a:t>
              </a:r>
            </a:p>
          </p:txBody>
        </p:sp>
        <p:cxnSp>
          <p:nvCxnSpPr>
            <p:cNvPr id="16" name="Connecteur droit avec flèche 15"/>
            <p:cNvCxnSpPr/>
            <p:nvPr/>
          </p:nvCxnSpPr>
          <p:spPr bwMode="auto">
            <a:xfrm>
              <a:off x="5003975" y="2636142"/>
              <a:ext cx="504867" cy="649274"/>
            </a:xfrm>
            <a:prstGeom prst="straightConnector1">
              <a:avLst/>
            </a:prstGeom>
            <a:noFill/>
            <a:ln w="28575" cap="flat" cmpd="sng" algn="ctr">
              <a:solidFill>
                <a:srgbClr val="FF0000"/>
              </a:solidFill>
              <a:prstDash val="solid"/>
              <a:round/>
              <a:headEnd type="none" w="med" len="med"/>
              <a:tailEnd type="arrow"/>
            </a:ln>
            <a:effectLst/>
          </p:spPr>
        </p:cxnSp>
      </p:grpSp>
    </p:spTree>
    <p:extLst>
      <p:ext uri="{BB962C8B-B14F-4D97-AF65-F5344CB8AC3E}">
        <p14:creationId xmlns:p14="http://schemas.microsoft.com/office/powerpoint/2010/main" val="1764796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 </a:t>
            </a:r>
            <a:r>
              <a:rPr lang="en-GB" dirty="0"/>
              <a:t>Installation Design </a:t>
            </a:r>
            <a:r>
              <a:rPr lang="en-GB" dirty="0" smtClean="0"/>
              <a:t>Principles</a:t>
            </a:r>
            <a:endParaRPr lang="en-GB" dirty="0"/>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6</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25937" y="1772816"/>
            <a:ext cx="7250520" cy="4536503"/>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132856"/>
            <a:ext cx="1455780" cy="2180377"/>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770" y="3944262"/>
            <a:ext cx="1521910" cy="229305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llipse 6"/>
          <p:cNvSpPr/>
          <p:nvPr/>
        </p:nvSpPr>
        <p:spPr bwMode="auto">
          <a:xfrm>
            <a:off x="1259632" y="1660769"/>
            <a:ext cx="2019999" cy="474104"/>
          </a:xfrm>
          <a:prstGeom prst="ellipse">
            <a:avLst/>
          </a:prstGeom>
          <a:noFill/>
          <a:ln w="28575" cap="flat" cmpd="sng" algn="ctr">
            <a:solidFill>
              <a:srgbClr val="FF0000"/>
            </a:solidFill>
            <a:prstDash val="solid"/>
            <a:round/>
            <a:headEnd type="none" w="med" len="med"/>
            <a:tailEnd type="none" w="med" len="med"/>
          </a:ln>
          <a:effectLst/>
        </p:spPr>
        <p:txBody>
          <a:bodyPr lIns="90000" tIns="46800" rIns="90000" bIns="46800" anchor="ctr"/>
          <a:lstStyle/>
          <a:p>
            <a:pPr algn="ctr">
              <a:lnSpc>
                <a:spcPct val="80000"/>
              </a:lnSpc>
              <a:spcBef>
                <a:spcPct val="50000"/>
              </a:spcBef>
              <a:defRPr/>
            </a:pPr>
            <a:endParaRPr lang="en-GB">
              <a:cs typeface="+mn-cs"/>
            </a:endParaRPr>
          </a:p>
        </p:txBody>
      </p:sp>
      <p:sp>
        <p:nvSpPr>
          <p:cNvPr id="8" name="Bouton d'action : Précédent 12">
            <a:hlinkClick r:id="rId6" action="ppaction://hlinksldjump" highlightClick="1"/>
          </p:cNvPr>
          <p:cNvSpPr>
            <a:spLocks noChangeArrowheads="1"/>
          </p:cNvSpPr>
          <p:nvPr/>
        </p:nvSpPr>
        <p:spPr bwMode="auto">
          <a:xfrm>
            <a:off x="8250758" y="6022750"/>
            <a:ext cx="425242" cy="349250"/>
          </a:xfrm>
          <a:prstGeom prst="actionButtonBackPrevious">
            <a:avLst/>
          </a:prstGeom>
          <a:solidFill>
            <a:schemeClr val="accent6">
              <a:lumMod val="20000"/>
              <a:lumOff val="80000"/>
            </a:schemeClr>
          </a:solidFill>
          <a:ln w="9525" algn="ctr">
            <a:solidFill>
              <a:srgbClr val="FF0000"/>
            </a:solidFill>
            <a:round/>
            <a:headEnd/>
            <a:tailEnd/>
          </a:ln>
          <a:extLst/>
        </p:spPr>
        <p:txBody>
          <a:bodyPr lIns="90000" tIns="46800" rIns="90000" bIns="46800" anchor="ctr"/>
          <a:lstStyle/>
          <a:p>
            <a:pPr algn="ctr">
              <a:lnSpc>
                <a:spcPct val="80000"/>
              </a:lnSpc>
              <a:spcBef>
                <a:spcPct val="50000"/>
              </a:spcBef>
            </a:pPr>
            <a:endParaRPr lang="fr-FR"/>
          </a:p>
        </p:txBody>
      </p:sp>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Rule</a:t>
            </a:r>
            <a:r>
              <a:rPr lang="fr-FR" dirty="0" smtClean="0"/>
              <a:t> </a:t>
            </a:r>
            <a:r>
              <a:rPr lang="fr-FR" dirty="0" err="1" smtClean="0"/>
              <a:t>traceability</a:t>
            </a:r>
            <a:r>
              <a:rPr lang="fr-FR" dirty="0" smtClean="0"/>
              <a:t> &amp; design check</a:t>
            </a:r>
            <a:endParaRPr lang="fr-FR" dirty="0"/>
          </a:p>
        </p:txBody>
      </p:sp>
      <p:pic>
        <p:nvPicPr>
          <p:cNvPr id="8" name="Picture 6" descr="2005-03-02 22-40-33_Blagnac_00024"/>
          <p:cNvPicPr>
            <a:picLocks noChangeAspect="1" noChangeArrowheads="1"/>
          </p:cNvPicPr>
          <p:nvPr/>
        </p:nvPicPr>
        <p:blipFill>
          <a:blip r:embed="rId2">
            <a:extLst>
              <a:ext uri="{28A0092B-C50C-407E-A947-70E740481C1C}">
                <a14:useLocalDpi xmlns:a14="http://schemas.microsoft.com/office/drawing/2010/main" val="0"/>
              </a:ext>
            </a:extLst>
          </a:blip>
          <a:srcRect r="9" b="41"/>
          <a:stretch>
            <a:fillRect/>
          </a:stretch>
        </p:blipFill>
        <p:spPr bwMode="auto">
          <a:xfrm>
            <a:off x="6660232" y="2708920"/>
            <a:ext cx="16748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sol1"/>
          <p:cNvPicPr>
            <a:picLocks noChangeAspect="1" noChangeArrowheads="1"/>
          </p:cNvPicPr>
          <p:nvPr/>
        </p:nvPicPr>
        <p:blipFill>
          <a:blip r:embed="rId3">
            <a:extLst>
              <a:ext uri="{28A0092B-C50C-407E-A947-70E740481C1C}">
                <a14:useLocalDpi xmlns:a14="http://schemas.microsoft.com/office/drawing/2010/main" val="0"/>
              </a:ext>
            </a:extLst>
          </a:blip>
          <a:srcRect b="127"/>
          <a:stretch>
            <a:fillRect/>
          </a:stretch>
        </p:blipFill>
        <p:spPr bwMode="auto">
          <a:xfrm>
            <a:off x="3347864" y="3104207"/>
            <a:ext cx="21605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Connecteur en arc 36"/>
          <p:cNvCxnSpPr/>
          <p:nvPr/>
        </p:nvCxnSpPr>
        <p:spPr>
          <a:xfrm rot="16200000" flipH="1">
            <a:off x="5876482" y="3988253"/>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eur en arc 37"/>
          <p:cNvCxnSpPr/>
          <p:nvPr/>
        </p:nvCxnSpPr>
        <p:spPr>
          <a:xfrm rot="16200000" flipH="1">
            <a:off x="2965495" y="4000459"/>
            <a:ext cx="10619" cy="2491606"/>
          </a:xfrm>
          <a:prstGeom prst="curvedConnector3">
            <a:avLst>
              <a:gd name="adj1" fmla="val 5457142"/>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eur en arc 38"/>
          <p:cNvCxnSpPr/>
          <p:nvPr/>
        </p:nvCxnSpPr>
        <p:spPr>
          <a:xfrm rot="5400000" flipH="1" flipV="1">
            <a:off x="5924826" y="1374048"/>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eur en arc 39"/>
          <p:cNvCxnSpPr/>
          <p:nvPr/>
        </p:nvCxnSpPr>
        <p:spPr>
          <a:xfrm rot="5400000" flipH="1" flipV="1">
            <a:off x="3013839" y="1386254"/>
            <a:ext cx="10619" cy="2491606"/>
          </a:xfrm>
          <a:prstGeom prst="curvedConnector3">
            <a:avLst>
              <a:gd name="adj1" fmla="val 5457142"/>
            </a:avLst>
          </a:prstGeom>
          <a:ln w="762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3546098" y="1596698"/>
            <a:ext cx="1844608" cy="523220"/>
          </a:xfrm>
          <a:prstGeom prst="rect">
            <a:avLst/>
          </a:prstGeom>
          <a:noFill/>
        </p:spPr>
        <p:txBody>
          <a:bodyPr wrap="none" rtlCol="0">
            <a:spAutoFit/>
          </a:bodyPr>
          <a:lstStyle/>
          <a:p>
            <a:pPr algn="ctr"/>
            <a:r>
              <a:rPr lang="fr-FR" sz="2800" dirty="0" err="1" smtClean="0"/>
              <a:t>Traceability</a:t>
            </a:r>
            <a:endParaRPr lang="fr-FR" sz="2800" dirty="0"/>
          </a:p>
        </p:txBody>
      </p:sp>
      <p:sp>
        <p:nvSpPr>
          <p:cNvPr id="42" name="ZoneTexte 41"/>
          <p:cNvSpPr txBox="1"/>
          <p:nvPr/>
        </p:nvSpPr>
        <p:spPr>
          <a:xfrm>
            <a:off x="3939251" y="5730914"/>
            <a:ext cx="1058303" cy="523220"/>
          </a:xfrm>
          <a:prstGeom prst="rect">
            <a:avLst/>
          </a:prstGeom>
          <a:noFill/>
        </p:spPr>
        <p:txBody>
          <a:bodyPr wrap="none" rtlCol="0">
            <a:spAutoFit/>
          </a:bodyPr>
          <a:lstStyle/>
          <a:p>
            <a:pPr algn="ctr"/>
            <a:r>
              <a:rPr lang="fr-FR" sz="2800" dirty="0" smtClean="0"/>
              <a:t>Check</a:t>
            </a:r>
            <a:endParaRPr lang="fr-FR" sz="2800" dirty="0"/>
          </a:p>
        </p:txBody>
      </p:sp>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987" y="1918949"/>
            <a:ext cx="2530022" cy="381196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719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Problem statement &amp; objectives</a:t>
            </a:r>
            <a:endParaRPr lang="fr-FR" dirty="0"/>
          </a:p>
        </p:txBody>
      </p:sp>
      <p:sp>
        <p:nvSpPr>
          <p:cNvPr id="3" name="Espace réservé du contenu 2"/>
          <p:cNvSpPr>
            <a:spLocks noGrp="1"/>
          </p:cNvSpPr>
          <p:nvPr>
            <p:ph idx="1"/>
          </p:nvPr>
        </p:nvSpPr>
        <p:spPr>
          <a:xfrm>
            <a:off x="467544" y="1268760"/>
            <a:ext cx="8352472" cy="5040000"/>
          </a:xfrm>
        </p:spPr>
        <p:txBody>
          <a:bodyPr/>
          <a:lstStyle/>
          <a:p>
            <a:pPr marL="457200" indent="-457200">
              <a:buFont typeface="+mj-lt"/>
              <a:buAutoNum type="arabicPeriod"/>
            </a:pPr>
            <a:r>
              <a:rPr lang="en-GB" sz="1800" dirty="0" smtClean="0"/>
              <a:t>Model and manage the design rules: since SIDP (design principles) are todays kinds of natural language requirements and explanations:</a:t>
            </a:r>
          </a:p>
          <a:p>
            <a:pPr lvl="2"/>
            <a:r>
              <a:rPr lang="en-GB" sz="1600" dirty="0" smtClean="0"/>
              <a:t>not all the rules can be directly formalized in a way to be used to verify the design</a:t>
            </a:r>
          </a:p>
          <a:p>
            <a:pPr lvl="2"/>
            <a:r>
              <a:rPr lang="en-GB" sz="1600" dirty="0" smtClean="0"/>
              <a:t>rules are spread over various products/programs</a:t>
            </a:r>
          </a:p>
          <a:p>
            <a:pPr lvl="2"/>
            <a:r>
              <a:rPr lang="en-GB" sz="1600" dirty="0" smtClean="0"/>
              <a:t>rules evolve</a:t>
            </a:r>
          </a:p>
          <a:p>
            <a:pPr lvl="2"/>
            <a:r>
              <a:rPr lang="en-GB" sz="1600" dirty="0" smtClean="0"/>
              <a:t>rules are complex artefacts made of text and picture and tables….</a:t>
            </a:r>
          </a:p>
          <a:p>
            <a:pPr lvl="1">
              <a:buFont typeface="Symbol" pitchFamily="18" charset="2"/>
              <a:buChar char="Þ"/>
            </a:pPr>
            <a:r>
              <a:rPr lang="en-GB" sz="1600" dirty="0" smtClean="0">
                <a:solidFill>
                  <a:schemeClr val="accent6">
                    <a:lumMod val="75000"/>
                  </a:schemeClr>
                </a:solidFill>
              </a:rPr>
              <a:t>This problem is the one we have been considering primarily in the scope of </a:t>
            </a:r>
            <a:r>
              <a:rPr lang="en-GB" sz="1600" dirty="0" err="1" smtClean="0">
                <a:solidFill>
                  <a:schemeClr val="accent6">
                    <a:lumMod val="75000"/>
                  </a:schemeClr>
                </a:solidFill>
              </a:rPr>
              <a:t>ModelWriter</a:t>
            </a:r>
            <a:r>
              <a:rPr lang="en-GB" sz="1600" dirty="0" smtClean="0">
                <a:solidFill>
                  <a:schemeClr val="accent6">
                    <a:lumMod val="75000"/>
                  </a:schemeClr>
                </a:solidFill>
              </a:rPr>
              <a:t>, trying to define a rule model and knowledge base</a:t>
            </a:r>
          </a:p>
          <a:p>
            <a:pPr>
              <a:buFont typeface="Symbol" pitchFamily="18" charset="2"/>
              <a:buChar char="Þ"/>
            </a:pPr>
            <a:endParaRPr lang="en-GB" sz="1800" dirty="0" smtClean="0"/>
          </a:p>
          <a:p>
            <a:pPr marL="457200" indent="-457200">
              <a:buFont typeface="+mj-lt"/>
              <a:buAutoNum type="arabicPeriod" startAt="2"/>
            </a:pPr>
            <a:r>
              <a:rPr lang="en-GB" sz="1800" dirty="0" smtClean="0"/>
              <a:t>Enable mapping between rule model and design model, in order to automate identification of conflicts between rules and design, and then automate analysis of the impact of changes in rules or in design.</a:t>
            </a:r>
          </a:p>
          <a:p>
            <a:pPr marL="608013" lvl="3" indent="-342900">
              <a:buFont typeface="Symbol" pitchFamily="18" charset="2"/>
              <a:buChar char="Þ"/>
            </a:pPr>
            <a:r>
              <a:rPr lang="en-GB" dirty="0" smtClean="0">
                <a:solidFill>
                  <a:srgbClr val="FF0000"/>
                </a:solidFill>
              </a:rPr>
              <a:t>This 2d objective is not a primary one for Airbus in </a:t>
            </a:r>
            <a:r>
              <a:rPr lang="en-GB" dirty="0" err="1" smtClean="0">
                <a:solidFill>
                  <a:srgbClr val="FF0000"/>
                </a:solidFill>
              </a:rPr>
              <a:t>ModelWriter</a:t>
            </a:r>
            <a:r>
              <a:rPr lang="en-GB" dirty="0" smtClean="0">
                <a:solidFill>
                  <a:srgbClr val="FF0000"/>
                </a:solidFill>
              </a:rPr>
              <a:t> because of the challenge of mapping 3D design models to the BOM… and because lack of skills and data in the context of the project</a:t>
            </a:r>
          </a:p>
          <a:p>
            <a:pPr marL="0" indent="0">
              <a:buNone/>
            </a:pPr>
            <a:r>
              <a:rPr lang="en-GB" sz="1800" dirty="0" smtClean="0"/>
              <a:t>	</a:t>
            </a:r>
            <a:r>
              <a:rPr lang="en-GB" sz="1800" dirty="0" smtClean="0">
                <a:solidFill>
                  <a:srgbClr val="0070C0"/>
                </a:solidFill>
              </a:rPr>
              <a:t>BUT to be consider to make the system amenable for formal analysis / 	&amp; we welcome Ford </a:t>
            </a:r>
            <a:r>
              <a:rPr lang="en-GB" sz="1800" dirty="0" err="1" smtClean="0">
                <a:solidFill>
                  <a:srgbClr val="0070C0"/>
                </a:solidFill>
              </a:rPr>
              <a:t>Otosan</a:t>
            </a:r>
            <a:r>
              <a:rPr lang="en-GB" sz="1800" dirty="0" smtClean="0">
                <a:solidFill>
                  <a:srgbClr val="0070C0"/>
                </a:solidFill>
              </a:rPr>
              <a:t> Use case </a:t>
            </a:r>
          </a:p>
          <a:p>
            <a:pPr marL="0" indent="0">
              <a:buNone/>
            </a:pPr>
            <a:endParaRPr lang="en-GB" sz="1800" dirty="0">
              <a:solidFill>
                <a:srgbClr val="0070C0"/>
              </a:solidFill>
            </a:endParaRPr>
          </a:p>
        </p:txBody>
      </p:sp>
    </p:spTree>
    <p:extLst>
      <p:ext uri="{BB962C8B-B14F-4D97-AF65-F5344CB8AC3E}">
        <p14:creationId xmlns:p14="http://schemas.microsoft.com/office/powerpoint/2010/main" val="1380045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 &amp; objectives</a:t>
            </a:r>
            <a:endParaRPr lang="en-GB" dirty="0"/>
          </a:p>
        </p:txBody>
      </p:sp>
      <p:graphicFrame>
        <p:nvGraphicFramePr>
          <p:cNvPr id="4" name="Tableau 3"/>
          <p:cNvGraphicFramePr>
            <a:graphicFrameLocks noGrp="1"/>
          </p:cNvGraphicFramePr>
          <p:nvPr>
            <p:extLst>
              <p:ext uri="{D42A27DB-BD31-4B8C-83A1-F6EECF244321}">
                <p14:modId xmlns:p14="http://schemas.microsoft.com/office/powerpoint/2010/main" val="294730523"/>
              </p:ext>
            </p:extLst>
          </p:nvPr>
        </p:nvGraphicFramePr>
        <p:xfrm>
          <a:off x="499948" y="1268760"/>
          <a:ext cx="7933308" cy="5120640"/>
        </p:xfrm>
        <a:graphic>
          <a:graphicData uri="http://schemas.openxmlformats.org/drawingml/2006/table">
            <a:tbl>
              <a:tblPr firstRow="1" bandRow="1">
                <a:tableStyleId>{7DF18680-E054-41AD-8BC1-D1AEF772440D}</a:tableStyleId>
              </a:tblPr>
              <a:tblGrid>
                <a:gridCol w="3712012"/>
                <a:gridCol w="4221296"/>
              </a:tblGrid>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mn-lt"/>
                          <a:cs typeface="+mn-cs"/>
                        </a:rPr>
                        <a:t>(1) Manage rules/design principles and improve traceability </a:t>
                      </a:r>
                    </a:p>
                  </a:txBody>
                  <a:tcPr>
                    <a:solidFill>
                      <a:srgbClr val="92D050"/>
                    </a:solidFill>
                  </a:tcPr>
                </a:tc>
                <a:tc hMerge="1">
                  <a:txBody>
                    <a:bodyPr/>
                    <a:lstStyle/>
                    <a:p>
                      <a:endParaRPr lang="fr-F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Easier search/retrieval of rules</a:t>
                      </a:r>
                      <a:endParaRPr lang="en-US" sz="2000" b="0" dirty="0" smtClean="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smtClean="0"/>
                        <a:t>save costs/time by supporting DP consultation / retrieval in accordance to the needs</a:t>
                      </a: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Easier change impact analysis at rules level</a:t>
                      </a:r>
                      <a:endParaRPr lang="en-US" sz="2000" b="0" dirty="0" smtClean="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smtClean="0"/>
                        <a:t>save DP updating costs/time</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smtClean="0"/>
                        <a:t>avoid non-compliance of design caused by DP updating lead time</a:t>
                      </a: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Easier traceability between artefacts (BOM DB,</a:t>
                      </a:r>
                      <a:r>
                        <a:rPr lang="en-US" sz="2000" baseline="0" dirty="0" smtClean="0"/>
                        <a:t> design models, CAD models…)</a:t>
                      </a:r>
                      <a:endParaRPr lang="en-US" sz="2000" b="0" dirty="0" smtClean="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dirty="0" smtClean="0"/>
                        <a:t>keep traceability from</a:t>
                      </a:r>
                      <a:r>
                        <a:rPr lang="en-US" sz="2000" baseline="0" dirty="0" smtClean="0"/>
                        <a:t> </a:t>
                      </a:r>
                      <a:r>
                        <a:rPr lang="en-US" sz="2000" dirty="0" smtClean="0"/>
                        <a:t>upstream regulations to requirements and to downstream  design models</a:t>
                      </a:r>
                    </a:p>
                  </a:txBody>
                  <a:tcPr/>
                </a:tc>
              </a:tr>
              <a:tr h="37084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2000" b="1" dirty="0" smtClean="0">
                          <a:solidFill>
                            <a:schemeClr val="bg1"/>
                          </a:solidFill>
                          <a:latin typeface="+mn-lt"/>
                          <a:cs typeface="+mn-cs"/>
                        </a:rPr>
                        <a:t>(2) </a:t>
                      </a:r>
                      <a:r>
                        <a:rPr lang="en-GB" sz="2000" b="1" kern="1200" dirty="0" smtClean="0">
                          <a:solidFill>
                            <a:schemeClr val="bg1"/>
                          </a:solidFill>
                          <a:latin typeface="+mn-lt"/>
                          <a:ea typeface="+mn-ea"/>
                          <a:cs typeface="+mn-cs"/>
                        </a:rPr>
                        <a:t>Automate identification of design conflicts against rules </a:t>
                      </a:r>
                      <a:endParaRPr lang="en-GB" sz="2000" b="1" kern="1200" dirty="0">
                        <a:solidFill>
                          <a:schemeClr val="bg1"/>
                        </a:solidFill>
                        <a:latin typeface="+mn-lt"/>
                        <a:ea typeface="+mn-ea"/>
                        <a:cs typeface="+mn-cs"/>
                      </a:endParaRPr>
                    </a:p>
                  </a:txBody>
                  <a:tcPr>
                    <a:solidFill>
                      <a:srgbClr val="92D050"/>
                    </a:solidFill>
                  </a:tcPr>
                </a:tc>
                <a:tc hMerge="1">
                  <a:txBody>
                    <a:bodyPr/>
                    <a:lstStyle/>
                    <a:p>
                      <a:endParaRPr lang="fr-FR"/>
                    </a:p>
                  </a:txBody>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0" dirty="0" smtClean="0">
                          <a:solidFill>
                            <a:srgbClr val="002060"/>
                          </a:solidFill>
                          <a:latin typeface="+mn-lt"/>
                          <a:cs typeface="+mn-cs"/>
                        </a:rPr>
                        <a:t>Easier consistency checking of the design</a:t>
                      </a:r>
                      <a:r>
                        <a:rPr lang="en-US" sz="2000" b="0" baseline="0" dirty="0" smtClean="0">
                          <a:solidFill>
                            <a:srgbClr val="002060"/>
                          </a:solidFill>
                          <a:latin typeface="+mn-lt"/>
                          <a:cs typeface="+mn-cs"/>
                        </a:rPr>
                        <a:t> (CAD) data</a:t>
                      </a:r>
                      <a:endParaRPr lang="en-US" sz="2000" b="0" dirty="0" smtClean="0">
                        <a:solidFill>
                          <a:srgbClr val="002060"/>
                        </a:solidFill>
                        <a:latin typeface="+mn-lt"/>
                        <a:cs typeface="+mn-cs"/>
                      </a:endParaRPr>
                    </a:p>
                  </a:txBody>
                  <a:tcPr/>
                </a:tc>
                <a:tc>
                  <a:txBody>
                    <a:bodyPr/>
                    <a:lstStyle/>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smtClean="0">
                          <a:solidFill>
                            <a:srgbClr val="002060"/>
                          </a:solidFill>
                          <a:latin typeface="+mn-lt"/>
                          <a:cs typeface="+mn-cs"/>
                        </a:rPr>
                        <a:t>Save time to retrieve applicable  rules</a:t>
                      </a: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en-US" sz="2000" b="0" dirty="0" smtClean="0">
                          <a:solidFill>
                            <a:srgbClr val="002060"/>
                          </a:solidFill>
                          <a:latin typeface="+mn-lt"/>
                          <a:cs typeface="+mn-cs"/>
                        </a:rPr>
                        <a:t>avoid non-compliance of design </a:t>
                      </a:r>
                      <a:r>
                        <a:rPr lang="en-US" sz="2000" b="0" dirty="0" err="1" smtClean="0">
                          <a:solidFill>
                            <a:srgbClr val="002060"/>
                          </a:solidFill>
                          <a:latin typeface="+mn-lt"/>
                          <a:cs typeface="+mn-cs"/>
                        </a:rPr>
                        <a:t>wrt</a:t>
                      </a:r>
                      <a:r>
                        <a:rPr lang="en-US" sz="2000" b="0" baseline="0" dirty="0" smtClean="0">
                          <a:solidFill>
                            <a:srgbClr val="002060"/>
                          </a:solidFill>
                          <a:latin typeface="+mn-lt"/>
                          <a:cs typeface="+mn-cs"/>
                        </a:rPr>
                        <a:t> rules</a:t>
                      </a:r>
                      <a:endParaRPr lang="en-US" sz="2000" b="0" dirty="0" smtClean="0">
                        <a:solidFill>
                          <a:srgbClr val="002060"/>
                        </a:solidFill>
                        <a:latin typeface="+mn-lt"/>
                        <a:cs typeface="+mn-cs"/>
                      </a:endParaRPr>
                    </a:p>
                  </a:txBody>
                  <a:tcPr/>
                </a:tc>
              </a:tr>
            </a:tbl>
          </a:graphicData>
        </a:graphic>
      </p:graphicFrame>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194ccb06-a9bd-44be-8233-5ea8b0721088"/>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http://www.w3.org/XML/1998/namespace"/>
    <ds:schemaRef ds:uri="http://purl.org/dc/terms/"/>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0</TotalTime>
  <Words>1181</Words>
  <Application>Microsoft Office PowerPoint</Application>
  <PresentationFormat>Affichage à l'écran (4:3)</PresentationFormat>
  <Paragraphs>190</Paragraphs>
  <Slides>24</Slides>
  <Notes>3</Notes>
  <HiddenSlides>0</HiddenSlides>
  <MMClips>0</MMClips>
  <ScaleCrop>false</ScaleCrop>
  <HeadingPairs>
    <vt:vector size="4" baseType="variant">
      <vt:variant>
        <vt:lpstr>Thème</vt:lpstr>
      </vt:variant>
      <vt:variant>
        <vt:i4>1</vt:i4>
      </vt:variant>
      <vt:variant>
        <vt:lpstr>Titres des diapositives</vt:lpstr>
      </vt:variant>
      <vt:variant>
        <vt:i4>24</vt:i4>
      </vt:variant>
    </vt:vector>
  </HeadingPairs>
  <TitlesOfParts>
    <vt:vector size="25" baseType="lpstr">
      <vt:lpstr>ITEA 3 PowerPoint template_small</vt:lpstr>
      <vt:lpstr>Progress on the Industrial Use Cases</vt:lpstr>
      <vt:lpstr>WP1 overview</vt:lpstr>
      <vt:lpstr>Présentation PowerPoint</vt:lpstr>
      <vt:lpstr>Airbus use cases in ModelWriter</vt:lpstr>
      <vt:lpstr>Certification Specification – CS 25 (EASA)</vt:lpstr>
      <vt:lpstr>System Installation Design Principles</vt:lpstr>
      <vt:lpstr>Rule traceability &amp; design check</vt:lpstr>
      <vt:lpstr>Problem statement &amp; objectives</vt:lpstr>
      <vt:lpstr>Problem statement &amp; objectives</vt:lpstr>
      <vt:lpstr>Solutions explored in MW</vt:lpstr>
      <vt:lpstr>Some Facts, Impact, and KPIs</vt:lpstr>
      <vt:lpstr>Présentation PowerPoint</vt:lpstr>
      <vt:lpstr>Rule data representation</vt:lpstr>
      <vt:lpstr>Rules (DB with normalized sentences) </vt:lpstr>
      <vt:lpstr>BOM, Component taxonomy and ontology</vt:lpstr>
      <vt:lpstr>Ex. Electrical wiring interconnection system  (EWIS) </vt:lpstr>
      <vt:lpstr>BOM, Component taxonomy and ontology</vt:lpstr>
      <vt:lpstr>Component ontology</vt:lpstr>
      <vt:lpstr>UC-FR-04 - Component taxonomy and ontology (Model part)</vt:lpstr>
      <vt:lpstr>On going tests = Use a Component taxonomy (~BOM) as a reference to annotate rules (rules as Text part / Taxonomy as Model part) - WP2+WP4 Core</vt:lpstr>
      <vt:lpstr>SPARQL queries </vt:lpstr>
      <vt:lpstr>Ex. A/C wiring - Traceability with other artefacts</vt:lpstr>
      <vt:lpstr>On going tests = Extend first approach to annotate other artefacts/models and reason about them - WP2+WP3+WP4 Core</vt:lpstr>
      <vt:lpstr>Thank you for your attention! Any question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Monceaux, Anne</cp:lastModifiedBy>
  <cp:revision>427</cp:revision>
  <dcterms:created xsi:type="dcterms:W3CDTF">2014-11-11T13:03:42Z</dcterms:created>
  <dcterms:modified xsi:type="dcterms:W3CDTF">2016-11-15T10:22:47Z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